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88" r:id="rId2"/>
    <p:sldId id="290" r:id="rId3"/>
    <p:sldId id="300" r:id="rId4"/>
    <p:sldId id="291" r:id="rId5"/>
    <p:sldId id="293" r:id="rId6"/>
    <p:sldId id="292" r:id="rId7"/>
    <p:sldId id="294" r:id="rId8"/>
    <p:sldId id="295" r:id="rId9"/>
    <p:sldId id="296" r:id="rId10"/>
    <p:sldId id="297" r:id="rId11"/>
    <p:sldId id="298" r:id="rId12"/>
    <p:sldId id="299" r:id="rId13"/>
  </p:sldIdLst>
  <p:sldSz cx="9144000" cy="6858000" type="screen4x3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Geneva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DF4"/>
    <a:srgbClr val="EAEAEA"/>
    <a:srgbClr val="E02C0E"/>
    <a:srgbClr val="666666"/>
    <a:srgbClr val="6D6D6D"/>
    <a:srgbClr val="606060"/>
    <a:srgbClr val="0000FF"/>
    <a:srgbClr val="E0130E"/>
    <a:srgbClr val="DC17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>
      <p:cViewPr varScale="1">
        <p:scale>
          <a:sx n="103" d="100"/>
          <a:sy n="103" d="100"/>
        </p:scale>
        <p:origin x="102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0D2F332-D6B9-4854-BAFC-8183C1546B14}" type="datetimeFigureOut">
              <a:rPr lang="en-US" altLang="en-US"/>
              <a:pPr/>
              <a:t>2/14/2017</a:t>
            </a:fld>
            <a:endParaRPr lang="en-US" alt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D1DD8C5-9C91-484E-A44C-E7B02B88BDD2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54590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Geneva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dirty="0">
              <a:ea typeface="Geneva" charset="-128"/>
            </a:endParaRPr>
          </a:p>
        </p:txBody>
      </p:sp>
      <p:sp>
        <p:nvSpPr>
          <p:cNvPr id="40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Geneva" charset="-128"/>
              </a:defRPr>
            </a:lvl9pPr>
          </a:lstStyle>
          <a:p>
            <a:pPr eaLnBrk="1" hangingPunct="1"/>
            <a:fld id="{A7D04EF7-A619-44C2-B3B3-DBF0D86494FC}" type="slidenum">
              <a:rPr lang="en-US" altLang="en-US" sz="1200"/>
              <a:pPr eaLnBrk="1" hangingPunct="1"/>
              <a:t>1</a:t>
            </a:fld>
            <a:endParaRPr lang="en-US" altLang="en-US" sz="1200" dirty="0"/>
          </a:p>
        </p:txBody>
      </p:sp>
    </p:spTree>
    <p:extLst>
      <p:ext uri="{BB962C8B-B14F-4D97-AF65-F5344CB8AC3E}">
        <p14:creationId xmlns:p14="http://schemas.microsoft.com/office/powerpoint/2010/main" val="38045057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63700"/>
            <a:ext cx="7772400" cy="1470025"/>
          </a:xfrm>
        </p:spPr>
        <p:txBody>
          <a:bodyPr/>
          <a:lstStyle>
            <a:lvl1pPr>
              <a:defRPr>
                <a:latin typeface="Eras Demi ITC" panose="020B08050305040208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124200"/>
            <a:ext cx="6400800" cy="1752600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  <a:latin typeface="Eras Demi ITC" panose="020B08050305040208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8070566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581525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8830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148263"/>
            <a:ext cx="5486400" cy="423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9308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229600" cy="38099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355536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1"/>
            <a:ext cx="2057400" cy="487679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1"/>
            <a:ext cx="6019800" cy="48767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56468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50054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9529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72830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014787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14600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1131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502919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1"/>
            <a:ext cx="4038600" cy="502919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40880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71600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011363"/>
            <a:ext cx="4040188" cy="4389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71600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011363"/>
            <a:ext cx="4041775" cy="438943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81216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14400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126855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52402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3008313" cy="9017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57200"/>
            <a:ext cx="5111750" cy="5943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9656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750932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533400"/>
            <a:ext cx="82296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9144000" cy="4572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028" name="Picture 12" descr="AnnivGrStandard_Rev.gif"/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38100"/>
            <a:ext cx="2390775" cy="3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pic>
        <p:nvPicPr>
          <p:cNvPr id="1030" name="Picture 9" descr="FolioREVISED.jpg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076" b="39384"/>
          <a:stretch>
            <a:fillRect/>
          </a:stretch>
        </p:blipFill>
        <p:spPr bwMode="auto">
          <a:xfrm>
            <a:off x="5638800" y="5073650"/>
            <a:ext cx="3505200" cy="178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Rectangle 11"/>
          <p:cNvSpPr/>
          <p:nvPr userDrawn="1"/>
        </p:nvSpPr>
        <p:spPr>
          <a:xfrm>
            <a:off x="0" y="6705600"/>
            <a:ext cx="9144000" cy="1524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pic>
        <p:nvPicPr>
          <p:cNvPr id="1032" name="Picture 10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575" y="6405563"/>
            <a:ext cx="1714500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Eras Demi ITC" panose="020B0805030504020804" pitchFamily="34" charset="0"/>
          <a:ea typeface="Geneva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Geneva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itle 9"/>
          <p:cNvSpPr>
            <a:spLocks noGrp="1"/>
          </p:cNvSpPr>
          <p:nvPr>
            <p:ph type="ctrTitle"/>
          </p:nvPr>
        </p:nvSpPr>
        <p:spPr>
          <a:xfrm>
            <a:off x="685800" y="685800"/>
            <a:ext cx="7772400" cy="1470025"/>
          </a:xfrm>
        </p:spPr>
        <p:txBody>
          <a:bodyPr/>
          <a:lstStyle/>
          <a:p>
            <a:r>
              <a:rPr lang="en-US" altLang="en-US" dirty="0">
                <a:ea typeface="Geneva" charset="-128"/>
              </a:rPr>
              <a:t>Kodiak Challenge Overview</a:t>
            </a: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>
          <a:xfrm>
            <a:off x="1371600" y="2146300"/>
            <a:ext cx="6400800" cy="1752600"/>
          </a:xfrm>
        </p:spPr>
        <p:txBody>
          <a:bodyPr/>
          <a:lstStyle/>
          <a:p>
            <a:pPr>
              <a:buFont typeface="Arial" charset="0"/>
              <a:buNone/>
              <a:defRPr/>
            </a:pPr>
            <a:r>
              <a:rPr lang="en-US" dirty="0">
                <a:ea typeface="+mn-ea"/>
              </a:rPr>
              <a:t>MATIANUCK DISTRICT ROUNDTABLE</a:t>
            </a:r>
          </a:p>
          <a:p>
            <a:pPr>
              <a:buFont typeface="Arial" charset="0"/>
              <a:buNone/>
              <a:defRPr/>
            </a:pPr>
            <a:r>
              <a:rPr lang="en-US" dirty="0">
                <a:ea typeface="+mn-ea"/>
              </a:rPr>
              <a:t>FEBRUARY 2017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20459408">
            <a:off x="556754" y="3237494"/>
            <a:ext cx="2867223" cy="2850257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956343">
            <a:off x="6577670" y="2615270"/>
            <a:ext cx="2143125" cy="21431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Kodiak Syllabus: Other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Icebreakers</a:t>
            </a:r>
          </a:p>
          <a:p>
            <a:r>
              <a:rPr lang="en-US" dirty="0"/>
              <a:t>Games to facilitate…</a:t>
            </a:r>
          </a:p>
          <a:p>
            <a:pPr lvl="1"/>
            <a:r>
              <a:rPr lang="en-US" dirty="0"/>
              <a:t>Shared Vision of Success (Escape from Sinking Ship / String Maze)</a:t>
            </a:r>
          </a:p>
          <a:p>
            <a:pPr lvl="1"/>
            <a:r>
              <a:rPr lang="en-US" dirty="0"/>
              <a:t>Planning (Giant Pods, Laser Wall)</a:t>
            </a:r>
          </a:p>
          <a:p>
            <a:pPr lvl="1"/>
            <a:r>
              <a:rPr lang="en-US" dirty="0"/>
              <a:t>Communication (Charades, Animal Lineup, Birthday Lineup)</a:t>
            </a:r>
          </a:p>
          <a:p>
            <a:pPr lvl="1"/>
            <a:r>
              <a:rPr lang="en-US" dirty="0"/>
              <a:t>Understanding Stages of Team Development</a:t>
            </a:r>
          </a:p>
          <a:p>
            <a:pPr lvl="1"/>
            <a:r>
              <a:rPr lang="en-US" dirty="0"/>
              <a:t>Understanding Servant Leadership</a:t>
            </a:r>
          </a:p>
          <a:p>
            <a:pPr lvl="1"/>
            <a:r>
              <a:rPr lang="en-US" dirty="0"/>
              <a:t>Understanding Inclusiveness</a:t>
            </a:r>
          </a:p>
        </p:txBody>
      </p:sp>
    </p:spTree>
    <p:extLst>
      <p:ext uri="{BB962C8B-B14F-4D97-AF65-F5344CB8AC3E}">
        <p14:creationId xmlns:p14="http://schemas.microsoft.com/office/powerpoint/2010/main" val="247582623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Do You Think?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you see offering a Kodiak trek in your troop?</a:t>
            </a:r>
          </a:p>
          <a:p>
            <a:pPr lvl="1"/>
            <a:r>
              <a:rPr lang="en-US" dirty="0"/>
              <a:t>Maybe for your Scouts who have been to NYLT?</a:t>
            </a:r>
          </a:p>
          <a:p>
            <a:pPr lvl="1"/>
            <a:r>
              <a:rPr lang="en-US" dirty="0"/>
              <a:t>Would you want that much structure on a high adventure trip?  Would your scouts?</a:t>
            </a:r>
          </a:p>
          <a:p>
            <a:r>
              <a:rPr lang="en-US" dirty="0"/>
              <a:t>Should District or Council offer Kodiak?</a:t>
            </a:r>
          </a:p>
          <a:p>
            <a:r>
              <a:rPr lang="en-US" dirty="0"/>
              <a:t>Should our summer camps?</a:t>
            </a:r>
          </a:p>
          <a:p>
            <a:pPr lvl="1"/>
            <a:r>
              <a:rPr lang="en-US" dirty="0"/>
              <a:t>Morning activities for older scouts –</a:t>
            </a:r>
          </a:p>
          <a:p>
            <a:pPr marL="857250" lvl="2" indent="0">
              <a:buNone/>
            </a:pPr>
            <a:r>
              <a:rPr lang="en-US" sz="2800" dirty="0"/>
              <a:t>Adventure </a:t>
            </a:r>
            <a:r>
              <a:rPr lang="en-US" sz="2800" dirty="0" smtClean="0"/>
              <a:t>Treks/CAPE </a:t>
            </a:r>
            <a:r>
              <a:rPr lang="en-US" sz="2800" dirty="0"/>
              <a:t>on steroids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81558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8816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Kodiak?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Leadership development course</a:t>
            </a:r>
          </a:p>
          <a:p>
            <a:r>
              <a:rPr lang="en-US" sz="2800" dirty="0"/>
              <a:t>Experiential education</a:t>
            </a:r>
          </a:p>
          <a:p>
            <a:pPr lvl="1"/>
            <a:r>
              <a:rPr lang="en-US" sz="2400" dirty="0"/>
              <a:t>Outside comfort zone; challenging adventure setting</a:t>
            </a:r>
          </a:p>
          <a:p>
            <a:r>
              <a:rPr lang="en-US" sz="2800" dirty="0"/>
              <a:t>6 day trek/trip/activity or 2 3-day weekends</a:t>
            </a:r>
          </a:p>
          <a:p>
            <a:r>
              <a:rPr lang="en-US" sz="2800" dirty="0"/>
              <a:t>Older teens (14+; 13+ for Venturers)</a:t>
            </a:r>
          </a:p>
          <a:p>
            <a:r>
              <a:rPr lang="en-US" sz="2800" dirty="0"/>
              <a:t>Offered by troop/crew, district, or council</a:t>
            </a:r>
          </a:p>
          <a:p>
            <a:r>
              <a:rPr lang="en-US" sz="2800" dirty="0"/>
              <a:t>Servant leadership</a:t>
            </a:r>
          </a:p>
          <a:p>
            <a:r>
              <a:rPr lang="en-US" sz="2800" dirty="0"/>
              <a:t>Council approval 3+ months ahead</a:t>
            </a:r>
          </a:p>
          <a:p>
            <a:r>
              <a:rPr lang="en-US" sz="2800" dirty="0"/>
              <a:t>Prerequisite: ILST/ILSC</a:t>
            </a:r>
          </a:p>
          <a:p>
            <a:r>
              <a:rPr lang="en-US" sz="2800" dirty="0"/>
              <a:t>Must follow official syllabus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83062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83485136"/>
              </p:ext>
            </p:extLst>
          </p:nvPr>
        </p:nvGraphicFramePr>
        <p:xfrm>
          <a:off x="457200" y="609600"/>
          <a:ext cx="8229600" cy="5633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Eras Demi ITC" panose="020B08050305040208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Eras Demi ITC" panose="020B0805030504020804" pitchFamily="34" charset="0"/>
                        </a:rPr>
                        <a:t>Kodiak</a:t>
                      </a:r>
                      <a:endParaRPr lang="en-US" dirty="0">
                        <a:latin typeface="Eras Demi ITC" panose="020B08050305040208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Eras Demi ITC" panose="020B0805030504020804" pitchFamily="34" charset="0"/>
                        </a:rPr>
                        <a:t>NYLT</a:t>
                      </a:r>
                      <a:endParaRPr lang="en-US" dirty="0">
                        <a:latin typeface="Eras Demi ITC" panose="020B0805030504020804" pitchFamily="34" charset="0"/>
                      </a:endParaRPr>
                    </a:p>
                  </a:txBody>
                  <a:tcPr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7200">
                <a:tc rowSpan="2">
                  <a:txBody>
                    <a:bodyPr/>
                    <a:lstStyle/>
                    <a:p>
                      <a:r>
                        <a:rPr lang="en-US" sz="1600" dirty="0" smtClean="0"/>
                        <a:t>Leadership Concepts</a:t>
                      </a:r>
                      <a:endParaRPr lang="en-US" sz="160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E9EDF4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Servant Leader focus; similar leadership skills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</a:tr>
              <a:tr h="39116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focus on practicing &amp; reflecting</a:t>
                      </a:r>
                      <a:endParaRPr 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/>
                        <a:t>focus on learning &amp; practicing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Setting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Real-life outdoor adventure</a:t>
                      </a:r>
                      <a:endParaRPr lang="en-US" sz="16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Artificial</a:t>
                      </a:r>
                      <a:r>
                        <a:rPr lang="en-US" sz="1600" baseline="0" dirty="0" smtClean="0"/>
                        <a:t> to mimic “life in the month of a unit”</a:t>
                      </a:r>
                      <a:endParaRPr lang="en-US" sz="16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Time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 days or 2 weekends</a:t>
                      </a:r>
                    </a:p>
                    <a:p>
                      <a:pPr algn="ctr"/>
                      <a:r>
                        <a:rPr lang="en-US" sz="1600" dirty="0" smtClean="0"/>
                        <a:t>+ pre-trek planning</a:t>
                      </a:r>
                    </a:p>
                    <a:p>
                      <a:pPr algn="ctr"/>
                      <a:r>
                        <a:rPr lang="en-US" sz="1600" dirty="0" smtClean="0"/>
                        <a:t>for youth &amp;</a:t>
                      </a:r>
                      <a:r>
                        <a:rPr lang="en-US" sz="1600" baseline="0" dirty="0" smtClean="0"/>
                        <a:t> staff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6 days or 2 weekends</a:t>
                      </a:r>
                    </a:p>
                    <a:p>
                      <a:pPr algn="ctr"/>
                      <a:r>
                        <a:rPr lang="en-US" sz="1600" dirty="0" smtClean="0"/>
                        <a:t>+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~5 development weekends for staff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Age</a:t>
                      </a:r>
                      <a:endParaRPr lang="en-US" sz="1600" dirty="0"/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14+</a:t>
                      </a:r>
                      <a:r>
                        <a:rPr lang="en-US" sz="1600" baseline="0" dirty="0" smtClean="0"/>
                        <a:t> Scouts, 13+ </a:t>
                      </a:r>
                      <a:r>
                        <a:rPr lang="en-US" sz="1600" baseline="0" dirty="0" err="1" smtClean="0"/>
                        <a:t>Venturers</a:t>
                      </a:r>
                      <a:endParaRPr lang="en-US" sz="16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Size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5 - 8 participants + staff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48 - 64 participants + staff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Syllabus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Must follow;</a:t>
                      </a:r>
                    </a:p>
                    <a:p>
                      <a:pPr algn="ctr"/>
                      <a:r>
                        <a:rPr lang="en-US" sz="1600" dirty="0" smtClean="0"/>
                        <a:t>work in to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dirty="0" smtClean="0"/>
                        <a:t>trek schedule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Must</a:t>
                      </a:r>
                      <a:r>
                        <a:rPr lang="en-US" sz="1600" baseline="0" dirty="0" smtClean="0"/>
                        <a:t> follow;</a:t>
                      </a:r>
                    </a:p>
                    <a:p>
                      <a:pPr algn="ctr"/>
                      <a:r>
                        <a:rPr lang="en-US" sz="1600" baseline="0" smtClean="0"/>
                        <a:t>detailed schedule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Run by…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Unit, District, or Council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National course run by Council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Formal Approval Required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Council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Council + Area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Staff (Course Leadership)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Shared youth/adult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Youth-led</a:t>
                      </a:r>
                      <a:r>
                        <a:rPr lang="en-US" sz="1600" baseline="0" dirty="0" smtClean="0"/>
                        <a:t> training,</a:t>
                      </a:r>
                    </a:p>
                    <a:p>
                      <a:pPr algn="ctr"/>
                      <a:r>
                        <a:rPr lang="en-US" sz="1600" baseline="0" dirty="0" smtClean="0"/>
                        <a:t>adult support</a:t>
                      </a:r>
                      <a:endParaRPr lang="en-US" sz="1600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Prerequisite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ILST/ILSC; NYLT encouraged</a:t>
                      </a:r>
                      <a:endParaRPr 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ILST/ILSC</a:t>
                      </a:r>
                      <a:endParaRPr lang="en-US" sz="1600" dirty="0"/>
                    </a:p>
                  </a:txBody>
                  <a:tcPr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27774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xplosion: 8 Points 3"/>
          <p:cNvSpPr/>
          <p:nvPr/>
        </p:nvSpPr>
        <p:spPr>
          <a:xfrm>
            <a:off x="571500" y="4697599"/>
            <a:ext cx="1447800" cy="1447800"/>
          </a:xfrm>
          <a:prstGeom prst="irregularSeal1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Kodiak Fits In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solidFill>
            <a:schemeClr val="bg1">
              <a:alpha val="80000"/>
            </a:schemeClr>
          </a:solidFill>
        </p:spPr>
        <p:txBody>
          <a:bodyPr/>
          <a:lstStyle/>
          <a:p>
            <a:r>
              <a:rPr lang="en-US" dirty="0"/>
              <a:t>Be a Scout or Venturer</a:t>
            </a:r>
          </a:p>
          <a:p>
            <a:pPr marL="457200" lvl="1" indent="0">
              <a:buNone/>
            </a:pPr>
            <a:r>
              <a:rPr lang="en-US" dirty="0"/>
              <a:t>Scout: 14+</a:t>
            </a:r>
          </a:p>
          <a:p>
            <a:pPr marL="457200" lvl="1" indent="0">
              <a:buNone/>
            </a:pPr>
            <a:r>
              <a:rPr lang="en-US" dirty="0"/>
              <a:t>Venturer: 13+</a:t>
            </a:r>
          </a:p>
          <a:p>
            <a:r>
              <a:rPr lang="en-US" dirty="0"/>
              <a:t>Complete ILST/ILSC</a:t>
            </a:r>
          </a:p>
          <a:p>
            <a:r>
              <a:rPr lang="en-US" dirty="0"/>
              <a:t> </a:t>
            </a:r>
          </a:p>
          <a:p>
            <a:r>
              <a:rPr lang="en-US" dirty="0"/>
              <a:t>Then Kodiak</a:t>
            </a:r>
          </a:p>
          <a:p>
            <a:pPr marL="400050" lvl="1" indent="0">
              <a:buNone/>
            </a:pPr>
            <a:r>
              <a:rPr lang="en-US" dirty="0" smtClean="0"/>
              <a:t>(…</a:t>
            </a:r>
            <a:r>
              <a:rPr lang="en-US" dirty="0" smtClean="0"/>
              <a:t>ideally after </a:t>
            </a:r>
            <a:r>
              <a:rPr lang="en-US" dirty="0" smtClean="0"/>
              <a:t>NYLT</a:t>
            </a:r>
            <a:r>
              <a:rPr lang="en-US" dirty="0"/>
              <a:t>)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i="1" dirty="0"/>
              <a:t>NYLT &amp; NAYLE encouraged before Kodiak</a:t>
            </a:r>
          </a:p>
          <a:p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0100" y="1344799"/>
            <a:ext cx="3695700" cy="5208401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4849586" y="3123584"/>
            <a:ext cx="1371600" cy="845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5518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Schedule &amp; Leadership </a:t>
            </a:r>
            <a:r>
              <a:rPr lang="en-US" dirty="0"/>
              <a:t>Skills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1905000" cy="502919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dirty="0"/>
              <a:t>Pre-trek</a:t>
            </a:r>
          </a:p>
          <a:p>
            <a:pPr>
              <a:spcBef>
                <a:spcPts val="1200"/>
              </a:spcBef>
            </a:pPr>
            <a:r>
              <a:rPr lang="en-US" dirty="0"/>
              <a:t>Pre-trek</a:t>
            </a:r>
          </a:p>
          <a:p>
            <a:pPr>
              <a:spcBef>
                <a:spcPts val="1200"/>
              </a:spcBef>
            </a:pPr>
            <a:r>
              <a:rPr lang="en-US" dirty="0"/>
              <a:t>Day 1</a:t>
            </a:r>
          </a:p>
          <a:p>
            <a:pPr>
              <a:spcBef>
                <a:spcPts val="1200"/>
              </a:spcBef>
            </a:pPr>
            <a:r>
              <a:rPr lang="en-US" dirty="0"/>
              <a:t>Day 2</a:t>
            </a:r>
          </a:p>
          <a:p>
            <a:pPr>
              <a:spcBef>
                <a:spcPts val="1200"/>
              </a:spcBef>
            </a:pPr>
            <a:r>
              <a:rPr lang="en-US" dirty="0"/>
              <a:t>Day 3</a:t>
            </a:r>
          </a:p>
          <a:p>
            <a:pPr>
              <a:spcBef>
                <a:spcPts val="1200"/>
              </a:spcBef>
            </a:pPr>
            <a:r>
              <a:rPr lang="en-US" dirty="0"/>
              <a:t>Day 4</a:t>
            </a:r>
          </a:p>
          <a:p>
            <a:pPr>
              <a:spcBef>
                <a:spcPts val="1200"/>
              </a:spcBef>
            </a:pPr>
            <a:r>
              <a:rPr lang="en-US" dirty="0"/>
              <a:t>Day 5</a:t>
            </a:r>
          </a:p>
          <a:p>
            <a:pPr>
              <a:spcBef>
                <a:spcPts val="1200"/>
              </a:spcBef>
            </a:pPr>
            <a:r>
              <a:rPr lang="en-US" dirty="0"/>
              <a:t>Post-trek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90800" y="1371601"/>
            <a:ext cx="6096000" cy="5029198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dirty="0"/>
              <a:t>Creating a Shared Vision of Success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Planning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Communication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Stages of Team Development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Inclusiveness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Values &amp; Ethical Decision Making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Servant Leadership / Leadership Styles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dirty="0"/>
              <a:t>Debrief</a:t>
            </a:r>
          </a:p>
        </p:txBody>
      </p:sp>
    </p:spTree>
    <p:extLst>
      <p:ext uri="{BB962C8B-B14F-4D97-AF65-F5344CB8AC3E}">
        <p14:creationId xmlns:p14="http://schemas.microsoft.com/office/powerpoint/2010/main" val="2354886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447800"/>
          </a:xfrm>
        </p:spPr>
        <p:txBody>
          <a:bodyPr anchor="t"/>
          <a:lstStyle/>
          <a:p>
            <a:r>
              <a:rPr lang="en-US" dirty="0"/>
              <a:t>“Kodiak is not about the trek; it is about Leadership Skills”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19599"/>
          </a:xfrm>
        </p:spPr>
        <p:txBody>
          <a:bodyPr/>
          <a:lstStyle/>
          <a:p>
            <a:pPr>
              <a:spcBef>
                <a:spcPts val="600"/>
              </a:spcBef>
              <a:spcAft>
                <a:spcPts val="2400"/>
              </a:spcAft>
            </a:pPr>
            <a:r>
              <a:rPr lang="en-US" dirty="0"/>
              <a:t>Present 1+ activity each day of the trek to reinforce one of the Leadership Skills</a:t>
            </a:r>
          </a:p>
          <a:p>
            <a:pPr>
              <a:spcBef>
                <a:spcPts val="600"/>
              </a:spcBef>
              <a:spcAft>
                <a:spcPts val="2400"/>
              </a:spcAft>
            </a:pPr>
            <a:r>
              <a:rPr lang="en-US" dirty="0"/>
              <a:t>Staff watches for something that happens (good or bad) that reinforces a Leadership </a:t>
            </a:r>
            <a:r>
              <a:rPr lang="en-US" dirty="0" smtClean="0"/>
              <a:t>Skill</a:t>
            </a:r>
            <a:endParaRPr lang="en-US" dirty="0"/>
          </a:p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dirty="0"/>
              <a:t>Evening reflection: Real-life experience of the adventure </a:t>
            </a:r>
            <a:r>
              <a:rPr lang="en-US" dirty="0" smtClean="0"/>
              <a:t>to reinforce leadership</a:t>
            </a:r>
          </a:p>
          <a:p>
            <a:pPr marL="344488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 smtClean="0"/>
              <a:t>lessons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81003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Trek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/>
              <a:t>Backcountry Adventure</a:t>
            </a:r>
          </a:p>
          <a:p>
            <a:pPr lvl="1"/>
            <a:r>
              <a:rPr lang="en-US" dirty="0"/>
              <a:t>40-mile Appalachian Trail backpacking</a:t>
            </a:r>
          </a:p>
          <a:p>
            <a:pPr lvl="1"/>
            <a:r>
              <a:rPr lang="en-US" dirty="0"/>
              <a:t>Remote canoe trip</a:t>
            </a:r>
          </a:p>
          <a:p>
            <a:r>
              <a:rPr lang="en-US" b="1" dirty="0"/>
              <a:t>Community-Based Adventure</a:t>
            </a:r>
          </a:p>
          <a:p>
            <a:pPr lvl="1"/>
            <a:r>
              <a:rPr lang="en-US" dirty="0"/>
              <a:t>Church service mission</a:t>
            </a:r>
          </a:p>
          <a:p>
            <a:pPr lvl="1"/>
            <a:r>
              <a:rPr lang="en-US" dirty="0"/>
              <a:t>Art/science museum tour (Washington D.C., </a:t>
            </a:r>
            <a:r>
              <a:rPr lang="en-US" dirty="0" smtClean="0"/>
              <a:t>NYC, Revolutionary </a:t>
            </a:r>
            <a:r>
              <a:rPr lang="en-US" dirty="0"/>
              <a:t>War </a:t>
            </a:r>
            <a:r>
              <a:rPr lang="en-US" dirty="0" smtClean="0"/>
              <a:t>battlegrounds, etc.)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1"/>
            <a:ext cx="4191000" cy="5029198"/>
          </a:xfrm>
        </p:spPr>
        <p:txBody>
          <a:bodyPr/>
          <a:lstStyle/>
          <a:p>
            <a:r>
              <a:rPr lang="en-US" b="1" dirty="0"/>
              <a:t>High Adventure Base</a:t>
            </a:r>
          </a:p>
          <a:p>
            <a:pPr lvl="1"/>
            <a:r>
              <a:rPr lang="en-US" dirty="0"/>
              <a:t>Philmont, Northern Tier, SeaBase</a:t>
            </a:r>
          </a:p>
          <a:p>
            <a:pPr lvl="1"/>
            <a:r>
              <a:rPr lang="en-US" dirty="0"/>
              <a:t>Professional outfitter</a:t>
            </a:r>
          </a:p>
          <a:p>
            <a:pPr lvl="1"/>
            <a:r>
              <a:rPr lang="en-US" dirty="0"/>
              <a:t>Local high adventure base (Chilkoot, </a:t>
            </a:r>
            <a:r>
              <a:rPr lang="en-US" dirty="0" smtClean="0"/>
              <a:t>Maine, etc.)</a:t>
            </a:r>
            <a:endParaRPr lang="en-US" dirty="0"/>
          </a:p>
          <a:p>
            <a:pPr lvl="1"/>
            <a:r>
              <a:rPr lang="en-US" dirty="0"/>
              <a:t>World Scout Jamboree</a:t>
            </a:r>
          </a:p>
          <a:p>
            <a:r>
              <a:rPr lang="en-US" b="1" dirty="0"/>
              <a:t>Local Council Camp Kodiak Week</a:t>
            </a:r>
          </a:p>
        </p:txBody>
      </p:sp>
    </p:spTree>
    <p:extLst>
      <p:ext uri="{BB962C8B-B14F-4D97-AF65-F5344CB8AC3E}">
        <p14:creationId xmlns:p14="http://schemas.microsoft.com/office/powerpoint/2010/main" val="39069265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Kodiak Trek Staff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952999"/>
          </a:xfrm>
        </p:spPr>
        <p:txBody>
          <a:bodyPr/>
          <a:lstStyle/>
          <a:p>
            <a:pPr>
              <a:tabLst>
                <a:tab pos="7997825" algn="r"/>
              </a:tabLst>
            </a:pPr>
            <a:r>
              <a:rPr lang="en-US" dirty="0"/>
              <a:t>Adults &amp; older youth</a:t>
            </a:r>
          </a:p>
          <a:p>
            <a:pPr>
              <a:tabLst>
                <a:tab pos="8229600" algn="r"/>
              </a:tabLst>
            </a:pPr>
            <a:r>
              <a:rPr lang="en-US" dirty="0"/>
              <a:t>Senior Kodiak  Guide (Course Director)	</a:t>
            </a:r>
            <a:r>
              <a:rPr lang="en-US" b="1" i="1" dirty="0"/>
              <a:t>Adult</a:t>
            </a:r>
          </a:p>
          <a:p>
            <a:pPr>
              <a:tabLst>
                <a:tab pos="8229600" algn="r"/>
              </a:tabLst>
            </a:pPr>
            <a:r>
              <a:rPr lang="en-US" dirty="0"/>
              <a:t>Associate Guide – Logistics	</a:t>
            </a:r>
            <a:r>
              <a:rPr lang="en-US" b="1" i="1" dirty="0"/>
              <a:t>Adult</a:t>
            </a:r>
            <a:r>
              <a:rPr lang="en-US" i="1" dirty="0"/>
              <a:t>/Youth</a:t>
            </a:r>
          </a:p>
          <a:p>
            <a:pPr>
              <a:tabLst>
                <a:tab pos="8229600" algn="r"/>
              </a:tabLst>
            </a:pPr>
            <a:r>
              <a:rPr lang="en-US" dirty="0"/>
              <a:t>Associate Guide – Instruction	</a:t>
            </a:r>
            <a:r>
              <a:rPr lang="en-US" b="1" i="1" dirty="0"/>
              <a:t>Youth</a:t>
            </a:r>
            <a:r>
              <a:rPr lang="en-US" i="1" dirty="0"/>
              <a:t>/Adult</a:t>
            </a:r>
          </a:p>
          <a:p>
            <a:pPr>
              <a:tabLst>
                <a:tab pos="8229600" algn="r"/>
              </a:tabLst>
            </a:pPr>
            <a:r>
              <a:rPr lang="en-US" dirty="0"/>
              <a:t>Kodiak Guide	</a:t>
            </a:r>
            <a:r>
              <a:rPr lang="en-US" b="1" i="1" dirty="0"/>
              <a:t>Youth</a:t>
            </a:r>
          </a:p>
          <a:p>
            <a:pPr>
              <a:tabLst>
                <a:tab pos="7997825" algn="r"/>
              </a:tabLst>
            </a:pPr>
            <a:endParaRPr lang="en-US" i="1" dirty="0"/>
          </a:p>
          <a:p>
            <a:pPr marL="0" indent="0">
              <a:spcBef>
                <a:spcPts val="0"/>
              </a:spcBef>
              <a:buNone/>
              <a:tabLst>
                <a:tab pos="7997825" algn="r"/>
              </a:tabLst>
            </a:pPr>
            <a:r>
              <a:rPr lang="en-US" i="1" dirty="0" smtClean="0"/>
              <a:t>Others </a:t>
            </a:r>
            <a:r>
              <a:rPr lang="en-US" i="1" dirty="0"/>
              <a:t>as needed: Safety </a:t>
            </a:r>
            <a:r>
              <a:rPr lang="en-US" i="1" dirty="0" smtClean="0"/>
              <a:t>Officer,</a:t>
            </a:r>
          </a:p>
          <a:p>
            <a:pPr marL="0" indent="0">
              <a:spcBef>
                <a:spcPts val="0"/>
              </a:spcBef>
              <a:buNone/>
              <a:tabLst>
                <a:tab pos="7997825" algn="r"/>
              </a:tabLst>
            </a:pPr>
            <a:r>
              <a:rPr lang="en-US" i="1" dirty="0" smtClean="0"/>
              <a:t>Quartermaster, Trek </a:t>
            </a:r>
            <a:r>
              <a:rPr lang="en-US" i="1" dirty="0"/>
              <a:t>Skill </a:t>
            </a:r>
            <a:r>
              <a:rPr lang="en-US" i="1" dirty="0" smtClean="0"/>
              <a:t>Specialist,</a:t>
            </a:r>
          </a:p>
          <a:p>
            <a:pPr marL="0" indent="0">
              <a:spcBef>
                <a:spcPts val="0"/>
              </a:spcBef>
              <a:buNone/>
              <a:tabLst>
                <a:tab pos="7997825" algn="r"/>
              </a:tabLst>
            </a:pPr>
            <a:r>
              <a:rPr lang="en-US" i="1" dirty="0" smtClean="0"/>
              <a:t>etc.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9554900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Kodiak Syllabus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74 pages!</a:t>
            </a:r>
          </a:p>
          <a:p>
            <a:r>
              <a:rPr lang="en-US" dirty="0"/>
              <a:t>Helpful outside Kodiak, too (troop meetings, ILST supplement activities)</a:t>
            </a:r>
          </a:p>
          <a:p>
            <a:r>
              <a:rPr lang="en-US" dirty="0"/>
              <a:t>Lots of good ideas for learning skills</a:t>
            </a:r>
          </a:p>
          <a:p>
            <a:r>
              <a:rPr lang="en-US" dirty="0"/>
              <a:t>What to look for – evidence of skills</a:t>
            </a:r>
          </a:p>
          <a:p>
            <a:r>
              <a:rPr lang="en-US" dirty="0"/>
              <a:t>Other tools</a:t>
            </a:r>
          </a:p>
          <a:p>
            <a:pPr lvl="1"/>
            <a:r>
              <a:rPr lang="en-US" dirty="0"/>
              <a:t>Teamwork Survey – What stage are you?</a:t>
            </a:r>
          </a:p>
          <a:p>
            <a:pPr lvl="1"/>
            <a:r>
              <a:rPr lang="en-US" dirty="0"/>
              <a:t>Leadership Quality Assessment</a:t>
            </a:r>
          </a:p>
        </p:txBody>
      </p:sp>
    </p:spTree>
    <p:extLst>
      <p:ext uri="{BB962C8B-B14F-4D97-AF65-F5344CB8AC3E}">
        <p14:creationId xmlns:p14="http://schemas.microsoft.com/office/powerpoint/2010/main" val="3425225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1223</TotalTime>
  <Words>571</Words>
  <Application>Microsoft Office PowerPoint</Application>
  <PresentationFormat>On-screen Show (4:3)</PresentationFormat>
  <Paragraphs>134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Eras Demi ITC</vt:lpstr>
      <vt:lpstr>Geneva</vt:lpstr>
      <vt:lpstr>Office Theme</vt:lpstr>
      <vt:lpstr>Kodiak Challenge Overview</vt:lpstr>
      <vt:lpstr>What is Kodiak?</vt:lpstr>
      <vt:lpstr>PowerPoint Presentation</vt:lpstr>
      <vt:lpstr>Where Kodiak Fits In</vt:lpstr>
      <vt:lpstr>Schedule &amp; Leadership Skills</vt:lpstr>
      <vt:lpstr>“Kodiak is not about the trek; it is about Leadership Skills”</vt:lpstr>
      <vt:lpstr>Trek Ideas</vt:lpstr>
      <vt:lpstr>Kodiak Trek Staff</vt:lpstr>
      <vt:lpstr>Kodiak Syllabus</vt:lpstr>
      <vt:lpstr>Kodiak Syllabus: Other Tools</vt:lpstr>
      <vt:lpstr>What Do You Think?</vt:lpstr>
      <vt:lpstr>Thank You</vt:lpstr>
    </vt:vector>
  </TitlesOfParts>
  <Company>Boy Scouts of America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 Carr</dc:creator>
  <cp:lastModifiedBy>Carr,Daniel G</cp:lastModifiedBy>
  <cp:revision>154</cp:revision>
  <dcterms:created xsi:type="dcterms:W3CDTF">2010-11-03T21:03:51Z</dcterms:created>
  <dcterms:modified xsi:type="dcterms:W3CDTF">2017-02-14T21:42:58Z</dcterms:modified>
</cp:coreProperties>
</file>