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57" r:id="rId3"/>
    <p:sldId id="285" r:id="rId4"/>
    <p:sldId id="286" r:id="rId5"/>
    <p:sldId id="287" r:id="rId6"/>
    <p:sldId id="288" r:id="rId7"/>
    <p:sldId id="289" r:id="rId8"/>
    <p:sldId id="348" r:id="rId9"/>
    <p:sldId id="290" r:id="rId10"/>
    <p:sldId id="347" r:id="rId11"/>
    <p:sldId id="292" r:id="rId12"/>
    <p:sldId id="293" r:id="rId13"/>
    <p:sldId id="294" r:id="rId14"/>
    <p:sldId id="295" r:id="rId15"/>
    <p:sldId id="296" r:id="rId16"/>
    <p:sldId id="297" r:id="rId17"/>
    <p:sldId id="299" r:id="rId18"/>
    <p:sldId id="300" r:id="rId19"/>
    <p:sldId id="301" r:id="rId20"/>
    <p:sldId id="302" r:id="rId21"/>
    <p:sldId id="303" r:id="rId22"/>
    <p:sldId id="304" r:id="rId23"/>
    <p:sldId id="305"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1" r:id="rId37"/>
    <p:sldId id="320"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258" r:id="rId64"/>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58025"/>
    <a:srgbClr val="1C1C1C"/>
    <a:srgbClr val="4D4D4D"/>
    <a:srgbClr val="FDB824"/>
    <a:srgbClr val="532E63"/>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5" autoAdjust="0"/>
    <p:restoredTop sz="79719" autoAdjust="0"/>
  </p:normalViewPr>
  <p:slideViewPr>
    <p:cSldViewPr>
      <p:cViewPr varScale="1">
        <p:scale>
          <a:sx n="105" d="100"/>
          <a:sy n="105" d="100"/>
        </p:scale>
        <p:origin x="28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6803"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6804" name="Rectangle 4"/>
          <p:cNvSpPr>
            <a:spLocks noGrp="1" noChangeArrowheads="1"/>
          </p:cNvSpPr>
          <p:nvPr>
            <p:ph type="ftr" sz="quarter" idx="2"/>
          </p:nvPr>
        </p:nvSpPr>
        <p:spPr bwMode="auto">
          <a:xfrm>
            <a:off x="0" y="8912225"/>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6805" name="Rectangle 5"/>
          <p:cNvSpPr>
            <a:spLocks noGrp="1" noChangeArrowheads="1"/>
          </p:cNvSpPr>
          <p:nvPr>
            <p:ph type="sldNum" sz="quarter" idx="3"/>
          </p:nvPr>
        </p:nvSpPr>
        <p:spPr bwMode="auto">
          <a:xfrm>
            <a:off x="4008438" y="8912225"/>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BEBD27-C0DB-4F2B-958A-05FCE337C5F2}" type="slidenum">
              <a:rPr lang="en-US" altLang="en-US"/>
              <a:pPr/>
              <a:t>‹#›</a:t>
            </a:fld>
            <a:endParaRPr lang="en-US" altLang="en-US"/>
          </a:p>
        </p:txBody>
      </p:sp>
    </p:spTree>
    <p:extLst>
      <p:ext uri="{BB962C8B-B14F-4D97-AF65-F5344CB8AC3E}">
        <p14:creationId xmlns:p14="http://schemas.microsoft.com/office/powerpoint/2010/main" val="2751157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defTabSz="939800">
              <a:defRPr sz="1200">
                <a:latin typeface="Arial" charset="0"/>
                <a:cs typeface="+mn-cs"/>
              </a:defRPr>
            </a:lvl1pPr>
          </a:lstStyle>
          <a:p>
            <a:pPr>
              <a:defRPr/>
            </a:pPr>
            <a:endParaRPr lang="en-US"/>
          </a:p>
        </p:txBody>
      </p:sp>
      <p:sp>
        <p:nvSpPr>
          <p:cNvPr id="13315"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defTabSz="939800">
              <a:defRPr sz="1200">
                <a:latin typeface="Arial" charset="0"/>
                <a:cs typeface="+mn-cs"/>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8025" y="4457700"/>
            <a:ext cx="5661025" cy="4222750"/>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defTabSz="939800">
              <a:defRPr sz="1200">
                <a:latin typeface="Arial" charset="0"/>
                <a:cs typeface="+mn-cs"/>
              </a:defRPr>
            </a:lvl1pPr>
          </a:lstStyle>
          <a:p>
            <a:pPr>
              <a:defRPr/>
            </a:pPr>
            <a:endParaRPr lang="en-US"/>
          </a:p>
        </p:txBody>
      </p:sp>
      <p:sp>
        <p:nvSpPr>
          <p:cNvPr id="13319" name="Rectangle 7"/>
          <p:cNvSpPr>
            <a:spLocks noGrp="1" noChangeArrowheads="1"/>
          </p:cNvSpPr>
          <p:nvPr>
            <p:ph type="sldNum" sz="quarter" idx="5"/>
          </p:nvPr>
        </p:nvSpPr>
        <p:spPr bwMode="auto">
          <a:xfrm>
            <a:off x="4008438" y="8912225"/>
            <a:ext cx="3067050" cy="469900"/>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defTabSz="939800">
              <a:defRPr sz="1200"/>
            </a:lvl1pPr>
          </a:lstStyle>
          <a:p>
            <a:fld id="{79D69BE7-E658-4655-8C63-B137B6FE70E4}" type="slidenum">
              <a:rPr lang="en-US" altLang="en-US"/>
              <a:pPr/>
              <a:t>‹#›</a:t>
            </a:fld>
            <a:endParaRPr lang="en-US" altLang="en-US"/>
          </a:p>
        </p:txBody>
      </p:sp>
    </p:spTree>
    <p:extLst>
      <p:ext uri="{BB962C8B-B14F-4D97-AF65-F5344CB8AC3E}">
        <p14:creationId xmlns:p14="http://schemas.microsoft.com/office/powerpoint/2010/main" val="3494955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2464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6A7F0F-D7CE-4CB1-95B1-8730B3486C82}" type="slidenum">
              <a:rPr lang="en-US" altLang="en-US"/>
              <a:pPr eaLnBrk="1" hangingPunct="1"/>
              <a:t>11</a:t>
            </a:fld>
            <a:endParaRPr lang="en-US" altLang="en-US"/>
          </a:p>
        </p:txBody>
      </p:sp>
    </p:spTree>
    <p:extLst>
      <p:ext uri="{BB962C8B-B14F-4D97-AF65-F5344CB8AC3E}">
        <p14:creationId xmlns:p14="http://schemas.microsoft.com/office/powerpoint/2010/main" val="411901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E6EE58-B2C3-4DCA-8C1E-1C0781C968B0}" type="slidenum">
              <a:rPr lang="en-US" altLang="en-US"/>
              <a:pPr eaLnBrk="1" hangingPunct="1"/>
              <a:t>12</a:t>
            </a:fld>
            <a:endParaRPr lang="en-US" altLang="en-US"/>
          </a:p>
        </p:txBody>
      </p:sp>
    </p:spTree>
    <p:extLst>
      <p:ext uri="{BB962C8B-B14F-4D97-AF65-F5344CB8AC3E}">
        <p14:creationId xmlns:p14="http://schemas.microsoft.com/office/powerpoint/2010/main" val="363365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9DD93B-B1C8-471C-BACF-AC2B8CE05225}" type="slidenum">
              <a:rPr lang="en-US" altLang="en-US"/>
              <a:pPr eaLnBrk="1" hangingPunct="1"/>
              <a:t>13</a:t>
            </a:fld>
            <a:endParaRPr lang="en-US" altLang="en-US"/>
          </a:p>
        </p:txBody>
      </p:sp>
    </p:spTree>
    <p:extLst>
      <p:ext uri="{BB962C8B-B14F-4D97-AF65-F5344CB8AC3E}">
        <p14:creationId xmlns:p14="http://schemas.microsoft.com/office/powerpoint/2010/main" val="339483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6B79C2-5972-4FFD-9C52-504A2E318454}" type="slidenum">
              <a:rPr lang="en-US" altLang="en-US"/>
              <a:pPr eaLnBrk="1" hangingPunct="1"/>
              <a:t>14</a:t>
            </a:fld>
            <a:endParaRPr lang="en-US" altLang="en-US"/>
          </a:p>
        </p:txBody>
      </p:sp>
    </p:spTree>
    <p:extLst>
      <p:ext uri="{BB962C8B-B14F-4D97-AF65-F5344CB8AC3E}">
        <p14:creationId xmlns:p14="http://schemas.microsoft.com/office/powerpoint/2010/main" val="352416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2EE256-97DA-42E2-BF29-304FDC926591}" type="slidenum">
              <a:rPr lang="en-US" altLang="en-US"/>
              <a:pPr eaLnBrk="1" hangingPunct="1"/>
              <a:t>15</a:t>
            </a:fld>
            <a:endParaRPr lang="en-US" altLang="en-US"/>
          </a:p>
        </p:txBody>
      </p:sp>
    </p:spTree>
    <p:extLst>
      <p:ext uri="{BB962C8B-B14F-4D97-AF65-F5344CB8AC3E}">
        <p14:creationId xmlns:p14="http://schemas.microsoft.com/office/powerpoint/2010/main" val="360791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E0E2FF-9687-41C0-8BEB-B5F71B7779B7}" type="slidenum">
              <a:rPr lang="en-US" altLang="en-US"/>
              <a:pPr eaLnBrk="1" hangingPunct="1"/>
              <a:t>16</a:t>
            </a:fld>
            <a:endParaRPr lang="en-US" altLang="en-US"/>
          </a:p>
        </p:txBody>
      </p:sp>
    </p:spTree>
    <p:extLst>
      <p:ext uri="{BB962C8B-B14F-4D97-AF65-F5344CB8AC3E}">
        <p14:creationId xmlns:p14="http://schemas.microsoft.com/office/powerpoint/2010/main" val="278944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499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88859-367F-41F0-B708-EF061C04CD92}" type="slidenum">
              <a:rPr lang="en-US" altLang="en-US"/>
              <a:pPr eaLnBrk="1" hangingPunct="1"/>
              <a:t>17</a:t>
            </a:fld>
            <a:endParaRPr lang="en-US" altLang="en-US"/>
          </a:p>
        </p:txBody>
      </p:sp>
    </p:spTree>
    <p:extLst>
      <p:ext uri="{BB962C8B-B14F-4D97-AF65-F5344CB8AC3E}">
        <p14:creationId xmlns:p14="http://schemas.microsoft.com/office/powerpoint/2010/main" val="347178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96571C-A94E-4633-BDB6-5B937785C9B9}" type="slidenum">
              <a:rPr lang="en-US" altLang="en-US"/>
              <a:pPr eaLnBrk="1" hangingPunct="1"/>
              <a:t>18</a:t>
            </a:fld>
            <a:endParaRPr lang="en-US" altLang="en-US"/>
          </a:p>
        </p:txBody>
      </p:sp>
    </p:spTree>
    <p:extLst>
      <p:ext uri="{BB962C8B-B14F-4D97-AF65-F5344CB8AC3E}">
        <p14:creationId xmlns:p14="http://schemas.microsoft.com/office/powerpoint/2010/main" val="382652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704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4F8530-3EB6-492D-8E46-1DA7AB0A816E}" type="slidenum">
              <a:rPr lang="en-US" altLang="en-US"/>
              <a:pPr eaLnBrk="1" hangingPunct="1"/>
              <a:t>19</a:t>
            </a:fld>
            <a:endParaRPr lang="en-US" altLang="en-US"/>
          </a:p>
        </p:txBody>
      </p:sp>
    </p:spTree>
    <p:extLst>
      <p:ext uri="{BB962C8B-B14F-4D97-AF65-F5344CB8AC3E}">
        <p14:creationId xmlns:p14="http://schemas.microsoft.com/office/powerpoint/2010/main" val="278096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806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2AAB7C-8CA0-4D47-9F43-4A0F77C74E3F}" type="slidenum">
              <a:rPr lang="en-US" altLang="en-US"/>
              <a:pPr eaLnBrk="1" hangingPunct="1"/>
              <a:t>20</a:t>
            </a:fld>
            <a:endParaRPr lang="en-US" altLang="en-US"/>
          </a:p>
        </p:txBody>
      </p:sp>
    </p:spTree>
    <p:extLst>
      <p:ext uri="{BB962C8B-B14F-4D97-AF65-F5344CB8AC3E}">
        <p14:creationId xmlns:p14="http://schemas.microsoft.com/office/powerpoint/2010/main" val="369419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178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909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D84377-E860-45A8-A55F-A52B86D676EB}" type="slidenum">
              <a:rPr lang="en-US" altLang="en-US"/>
              <a:pPr eaLnBrk="1" hangingPunct="1"/>
              <a:t>21</a:t>
            </a:fld>
            <a:endParaRPr lang="en-US" altLang="en-US"/>
          </a:p>
        </p:txBody>
      </p:sp>
    </p:spTree>
    <p:extLst>
      <p:ext uri="{BB962C8B-B14F-4D97-AF65-F5344CB8AC3E}">
        <p14:creationId xmlns:p14="http://schemas.microsoft.com/office/powerpoint/2010/main" val="205800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52E275-A146-408E-9BDF-A3C905D5DEB4}" type="slidenum">
              <a:rPr lang="en-US" altLang="en-US"/>
              <a:pPr eaLnBrk="1" hangingPunct="1"/>
              <a:t>22</a:t>
            </a:fld>
            <a:endParaRPr lang="en-US" altLang="en-US"/>
          </a:p>
        </p:txBody>
      </p:sp>
    </p:spTree>
    <p:extLst>
      <p:ext uri="{BB962C8B-B14F-4D97-AF65-F5344CB8AC3E}">
        <p14:creationId xmlns:p14="http://schemas.microsoft.com/office/powerpoint/2010/main" val="942898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114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54A404-2A5E-4F4C-8B8A-5596E929A2BB}" type="slidenum">
              <a:rPr lang="en-US" altLang="en-US"/>
              <a:pPr eaLnBrk="1" hangingPunct="1"/>
              <a:t>23</a:t>
            </a:fld>
            <a:endParaRPr lang="en-US" altLang="en-US"/>
          </a:p>
        </p:txBody>
      </p:sp>
    </p:spTree>
    <p:extLst>
      <p:ext uri="{BB962C8B-B14F-4D97-AF65-F5344CB8AC3E}">
        <p14:creationId xmlns:p14="http://schemas.microsoft.com/office/powerpoint/2010/main" val="3164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421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C1D6A8-BCBA-442A-8F3D-40F616A2C8B9}" type="slidenum">
              <a:rPr lang="en-US" altLang="en-US"/>
              <a:pPr eaLnBrk="1" hangingPunct="1"/>
              <a:t>24</a:t>
            </a:fld>
            <a:endParaRPr lang="en-US" altLang="en-US"/>
          </a:p>
        </p:txBody>
      </p:sp>
    </p:spTree>
    <p:extLst>
      <p:ext uri="{BB962C8B-B14F-4D97-AF65-F5344CB8AC3E}">
        <p14:creationId xmlns:p14="http://schemas.microsoft.com/office/powerpoint/2010/main" val="278171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3DE5C0-1583-4F1A-8B15-24A8CF66764E}" type="slidenum">
              <a:rPr lang="en-US" altLang="en-US"/>
              <a:pPr eaLnBrk="1" hangingPunct="1"/>
              <a:t>25</a:t>
            </a:fld>
            <a:endParaRPr lang="en-US" altLang="en-US"/>
          </a:p>
        </p:txBody>
      </p:sp>
    </p:spTree>
    <p:extLst>
      <p:ext uri="{BB962C8B-B14F-4D97-AF65-F5344CB8AC3E}">
        <p14:creationId xmlns:p14="http://schemas.microsoft.com/office/powerpoint/2010/main" val="2787443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144368-46F9-4E9F-9FCB-E31836A0C5B3}" type="slidenum">
              <a:rPr lang="en-US" altLang="en-US"/>
              <a:pPr eaLnBrk="1" hangingPunct="1"/>
              <a:t>26</a:t>
            </a:fld>
            <a:endParaRPr lang="en-US" altLang="en-US"/>
          </a:p>
        </p:txBody>
      </p:sp>
    </p:spTree>
    <p:extLst>
      <p:ext uri="{BB962C8B-B14F-4D97-AF65-F5344CB8AC3E}">
        <p14:creationId xmlns:p14="http://schemas.microsoft.com/office/powerpoint/2010/main" val="1248159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35B1A-15C4-4F03-94FA-FC45732B37DB}" type="slidenum">
              <a:rPr lang="en-US" altLang="en-US"/>
              <a:pPr eaLnBrk="1" hangingPunct="1"/>
              <a:t>27</a:t>
            </a:fld>
            <a:endParaRPr lang="en-US" altLang="en-US"/>
          </a:p>
        </p:txBody>
      </p:sp>
    </p:spTree>
    <p:extLst>
      <p:ext uri="{BB962C8B-B14F-4D97-AF65-F5344CB8AC3E}">
        <p14:creationId xmlns:p14="http://schemas.microsoft.com/office/powerpoint/2010/main" val="164153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ECE4F2-3AF1-43BE-9413-5DC2E380BDFA}" type="slidenum">
              <a:rPr lang="en-US" altLang="en-US"/>
              <a:pPr eaLnBrk="1" hangingPunct="1"/>
              <a:t>28</a:t>
            </a:fld>
            <a:endParaRPr lang="en-US" altLang="en-US"/>
          </a:p>
        </p:txBody>
      </p:sp>
    </p:spTree>
    <p:extLst>
      <p:ext uri="{BB962C8B-B14F-4D97-AF65-F5344CB8AC3E}">
        <p14:creationId xmlns:p14="http://schemas.microsoft.com/office/powerpoint/2010/main" val="2977405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9EF88B-B841-4F16-87E4-F99F4FEFF0D2}" type="slidenum">
              <a:rPr lang="en-US" altLang="en-US"/>
              <a:pPr eaLnBrk="1" hangingPunct="1"/>
              <a:t>29</a:t>
            </a:fld>
            <a:endParaRPr lang="en-US" altLang="en-US"/>
          </a:p>
        </p:txBody>
      </p:sp>
    </p:spTree>
    <p:extLst>
      <p:ext uri="{BB962C8B-B14F-4D97-AF65-F5344CB8AC3E}">
        <p14:creationId xmlns:p14="http://schemas.microsoft.com/office/powerpoint/2010/main" val="4200521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91BA5D-4E12-49CF-9F6B-41551BA28946}" type="slidenum">
              <a:rPr lang="en-US" altLang="en-US"/>
              <a:pPr eaLnBrk="1" hangingPunct="1"/>
              <a:t>30</a:t>
            </a:fld>
            <a:endParaRPr lang="en-US" altLang="en-US"/>
          </a:p>
        </p:txBody>
      </p:sp>
    </p:spTree>
    <p:extLst>
      <p:ext uri="{BB962C8B-B14F-4D97-AF65-F5344CB8AC3E}">
        <p14:creationId xmlns:p14="http://schemas.microsoft.com/office/powerpoint/2010/main" val="17665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FA23D5-DAF3-4CB6-B5A8-A0A61A4E3996}" type="slidenum">
              <a:rPr lang="en-US" altLang="en-US"/>
              <a:pPr eaLnBrk="1" hangingPunct="1"/>
              <a:t>3</a:t>
            </a:fld>
            <a:endParaRPr lang="en-US" altLang="en-US"/>
          </a:p>
        </p:txBody>
      </p:sp>
    </p:spTree>
    <p:extLst>
      <p:ext uri="{BB962C8B-B14F-4D97-AF65-F5344CB8AC3E}">
        <p14:creationId xmlns:p14="http://schemas.microsoft.com/office/powerpoint/2010/main" val="3054304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630D75-6ADB-436E-8823-97FC9B4C9D59}" type="slidenum">
              <a:rPr lang="en-US" altLang="en-US"/>
              <a:pPr eaLnBrk="1" hangingPunct="1"/>
              <a:t>31</a:t>
            </a:fld>
            <a:endParaRPr lang="en-US" altLang="en-US"/>
          </a:p>
        </p:txBody>
      </p:sp>
    </p:spTree>
    <p:extLst>
      <p:ext uri="{BB962C8B-B14F-4D97-AF65-F5344CB8AC3E}">
        <p14:creationId xmlns:p14="http://schemas.microsoft.com/office/powerpoint/2010/main" val="32195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1911BA-7A96-4B51-8C7B-8A898CC88695}" type="slidenum">
              <a:rPr lang="en-US" altLang="en-US"/>
              <a:pPr eaLnBrk="1" hangingPunct="1"/>
              <a:t>32</a:t>
            </a:fld>
            <a:endParaRPr lang="en-US" altLang="en-US"/>
          </a:p>
        </p:txBody>
      </p:sp>
    </p:spTree>
    <p:extLst>
      <p:ext uri="{BB962C8B-B14F-4D97-AF65-F5344CB8AC3E}">
        <p14:creationId xmlns:p14="http://schemas.microsoft.com/office/powerpoint/2010/main" val="726187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5EF16-4174-491C-AEA0-52071C4CD108}" type="slidenum">
              <a:rPr lang="en-US" altLang="en-US"/>
              <a:pPr eaLnBrk="1" hangingPunct="1"/>
              <a:t>33</a:t>
            </a:fld>
            <a:endParaRPr lang="en-US" altLang="en-US"/>
          </a:p>
        </p:txBody>
      </p:sp>
    </p:spTree>
    <p:extLst>
      <p:ext uri="{BB962C8B-B14F-4D97-AF65-F5344CB8AC3E}">
        <p14:creationId xmlns:p14="http://schemas.microsoft.com/office/powerpoint/2010/main" val="1012435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C0D2A8-DB2A-4619-A4E2-DF5A87424DF6}" type="slidenum">
              <a:rPr lang="en-US" altLang="en-US"/>
              <a:pPr eaLnBrk="1" hangingPunct="1"/>
              <a:t>34</a:t>
            </a:fld>
            <a:endParaRPr lang="en-US" altLang="en-US"/>
          </a:p>
        </p:txBody>
      </p:sp>
    </p:spTree>
    <p:extLst>
      <p:ext uri="{BB962C8B-B14F-4D97-AF65-F5344CB8AC3E}">
        <p14:creationId xmlns:p14="http://schemas.microsoft.com/office/powerpoint/2010/main" val="1243441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D15D42-5328-405F-851A-CE397FE52DED}" type="slidenum">
              <a:rPr lang="en-US" altLang="en-US"/>
              <a:pPr eaLnBrk="1" hangingPunct="1"/>
              <a:t>35</a:t>
            </a:fld>
            <a:endParaRPr lang="en-US" altLang="en-US"/>
          </a:p>
        </p:txBody>
      </p:sp>
    </p:spTree>
    <p:extLst>
      <p:ext uri="{BB962C8B-B14F-4D97-AF65-F5344CB8AC3E}">
        <p14:creationId xmlns:p14="http://schemas.microsoft.com/office/powerpoint/2010/main" val="2290773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617757-A801-4E77-BB36-75EC7155CAF0}" type="slidenum">
              <a:rPr lang="en-US" altLang="en-US"/>
              <a:pPr eaLnBrk="1" hangingPunct="1"/>
              <a:t>36</a:t>
            </a:fld>
            <a:endParaRPr lang="en-US" altLang="en-US"/>
          </a:p>
        </p:txBody>
      </p:sp>
    </p:spTree>
    <p:extLst>
      <p:ext uri="{BB962C8B-B14F-4D97-AF65-F5344CB8AC3E}">
        <p14:creationId xmlns:p14="http://schemas.microsoft.com/office/powerpoint/2010/main" val="2500972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3D3914-C568-4AF9-93EC-501D3B54A5B1}" type="slidenum">
              <a:rPr lang="en-US" altLang="en-US"/>
              <a:pPr eaLnBrk="1" hangingPunct="1"/>
              <a:t>37</a:t>
            </a:fld>
            <a:endParaRPr lang="en-US" altLang="en-US"/>
          </a:p>
        </p:txBody>
      </p:sp>
    </p:spTree>
    <p:extLst>
      <p:ext uri="{BB962C8B-B14F-4D97-AF65-F5344CB8AC3E}">
        <p14:creationId xmlns:p14="http://schemas.microsoft.com/office/powerpoint/2010/main" val="2383676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8C53BB-6A26-46FD-9486-F410EE13A377}" type="slidenum">
              <a:rPr lang="en-US" altLang="en-US"/>
              <a:pPr eaLnBrk="1" hangingPunct="1"/>
              <a:t>38</a:t>
            </a:fld>
            <a:endParaRPr lang="en-US" altLang="en-US"/>
          </a:p>
        </p:txBody>
      </p:sp>
    </p:spTree>
    <p:extLst>
      <p:ext uri="{BB962C8B-B14F-4D97-AF65-F5344CB8AC3E}">
        <p14:creationId xmlns:p14="http://schemas.microsoft.com/office/powerpoint/2010/main" val="1508605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4336CB-F9C3-4F6C-88E7-ACBE3FFB5698}" type="slidenum">
              <a:rPr lang="en-US" altLang="en-US"/>
              <a:pPr eaLnBrk="1" hangingPunct="1"/>
              <a:t>39</a:t>
            </a:fld>
            <a:endParaRPr lang="en-US" altLang="en-US"/>
          </a:p>
        </p:txBody>
      </p:sp>
    </p:spTree>
    <p:extLst>
      <p:ext uri="{BB962C8B-B14F-4D97-AF65-F5344CB8AC3E}">
        <p14:creationId xmlns:p14="http://schemas.microsoft.com/office/powerpoint/2010/main" val="558211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91F645-1F84-4313-96F0-A355F9EEDAE0}" type="slidenum">
              <a:rPr lang="en-US" altLang="en-US"/>
              <a:pPr eaLnBrk="1" hangingPunct="1"/>
              <a:t>40</a:t>
            </a:fld>
            <a:endParaRPr lang="en-US" altLang="en-US"/>
          </a:p>
        </p:txBody>
      </p:sp>
    </p:spTree>
    <p:extLst>
      <p:ext uri="{BB962C8B-B14F-4D97-AF65-F5344CB8AC3E}">
        <p14:creationId xmlns:p14="http://schemas.microsoft.com/office/powerpoint/2010/main" val="421345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68E839-E38C-4585-B855-AD172DB49472}" type="slidenum">
              <a:rPr lang="en-US" altLang="en-US"/>
              <a:pPr eaLnBrk="1" hangingPunct="1"/>
              <a:t>4</a:t>
            </a:fld>
            <a:endParaRPr lang="en-US" altLang="en-US"/>
          </a:p>
        </p:txBody>
      </p:sp>
    </p:spTree>
    <p:extLst>
      <p:ext uri="{BB962C8B-B14F-4D97-AF65-F5344CB8AC3E}">
        <p14:creationId xmlns:p14="http://schemas.microsoft.com/office/powerpoint/2010/main" val="1748448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655402-A01C-4C3B-AEC2-51A26C8E7E21}" type="slidenum">
              <a:rPr lang="en-US" altLang="en-US"/>
              <a:pPr eaLnBrk="1" hangingPunct="1"/>
              <a:t>41</a:t>
            </a:fld>
            <a:endParaRPr lang="en-US" altLang="en-US"/>
          </a:p>
        </p:txBody>
      </p:sp>
    </p:spTree>
    <p:extLst>
      <p:ext uri="{BB962C8B-B14F-4D97-AF65-F5344CB8AC3E}">
        <p14:creationId xmlns:p14="http://schemas.microsoft.com/office/powerpoint/2010/main" val="2418699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CBE220-C657-402B-95A3-8CCAB0C14D17}" type="slidenum">
              <a:rPr lang="en-US" altLang="en-US"/>
              <a:pPr eaLnBrk="1" hangingPunct="1"/>
              <a:t>42</a:t>
            </a:fld>
            <a:endParaRPr lang="en-US" altLang="en-US"/>
          </a:p>
        </p:txBody>
      </p:sp>
    </p:spTree>
    <p:extLst>
      <p:ext uri="{BB962C8B-B14F-4D97-AF65-F5344CB8AC3E}">
        <p14:creationId xmlns:p14="http://schemas.microsoft.com/office/powerpoint/2010/main" val="2569160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6B39B1-0C04-49B8-BCCD-4736518E311A}" type="slidenum">
              <a:rPr lang="en-US" altLang="en-US"/>
              <a:pPr eaLnBrk="1" hangingPunct="1"/>
              <a:t>43</a:t>
            </a:fld>
            <a:endParaRPr lang="en-US" altLang="en-US"/>
          </a:p>
        </p:txBody>
      </p:sp>
    </p:spTree>
    <p:extLst>
      <p:ext uri="{BB962C8B-B14F-4D97-AF65-F5344CB8AC3E}">
        <p14:creationId xmlns:p14="http://schemas.microsoft.com/office/powerpoint/2010/main" val="4278753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065BEE-05F7-4C93-A1DC-3E640B440196}" type="slidenum">
              <a:rPr lang="en-US" altLang="en-US"/>
              <a:pPr eaLnBrk="1" hangingPunct="1"/>
              <a:t>44</a:t>
            </a:fld>
            <a:endParaRPr lang="en-US" altLang="en-US"/>
          </a:p>
        </p:txBody>
      </p:sp>
    </p:spTree>
    <p:extLst>
      <p:ext uri="{BB962C8B-B14F-4D97-AF65-F5344CB8AC3E}">
        <p14:creationId xmlns:p14="http://schemas.microsoft.com/office/powerpoint/2010/main" val="4291024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570C33-FFCA-4DCA-8C44-19EE61103173}" type="slidenum">
              <a:rPr lang="en-US" altLang="en-US"/>
              <a:pPr eaLnBrk="1" hangingPunct="1"/>
              <a:t>45</a:t>
            </a:fld>
            <a:endParaRPr lang="en-US" altLang="en-US"/>
          </a:p>
        </p:txBody>
      </p:sp>
    </p:spTree>
    <p:extLst>
      <p:ext uri="{BB962C8B-B14F-4D97-AF65-F5344CB8AC3E}">
        <p14:creationId xmlns:p14="http://schemas.microsoft.com/office/powerpoint/2010/main" val="667265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314A2D-1949-4CB8-8D76-8CD6041F5AB6}" type="slidenum">
              <a:rPr lang="en-US" altLang="en-US"/>
              <a:pPr eaLnBrk="1" hangingPunct="1"/>
              <a:t>46</a:t>
            </a:fld>
            <a:endParaRPr lang="en-US" altLang="en-US"/>
          </a:p>
        </p:txBody>
      </p:sp>
    </p:spTree>
    <p:extLst>
      <p:ext uri="{BB962C8B-B14F-4D97-AF65-F5344CB8AC3E}">
        <p14:creationId xmlns:p14="http://schemas.microsoft.com/office/powerpoint/2010/main" val="3230350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Some sample skills to teach:</a:t>
            </a:r>
          </a:p>
          <a:p>
            <a:pPr eaLnBrk="1" hangingPunct="1"/>
            <a:r>
              <a:rPr lang="en-US" altLang="en-US" smtClean="0">
                <a:latin typeface="Arial" panose="020B0604020202020204" pitchFamily="34" charset="0"/>
              </a:rPr>
              <a:t>• How to build/fold a paper airplane</a:t>
            </a:r>
          </a:p>
          <a:p>
            <a:pPr eaLnBrk="1" hangingPunct="1"/>
            <a:r>
              <a:rPr lang="en-US" altLang="en-US" smtClean="0">
                <a:latin typeface="Arial" panose="020B0604020202020204" pitchFamily="34" charset="0"/>
              </a:rPr>
              <a:t>• How to properly fold the U.S. flag (refer to page 31, of the BSA publication </a:t>
            </a:r>
            <a:r>
              <a:rPr lang="en-US" altLang="en-US" i="1" smtClean="0">
                <a:latin typeface="Arial" panose="020B0604020202020204" pitchFamily="34" charset="0"/>
              </a:rPr>
              <a:t>Your Flag)</a:t>
            </a:r>
          </a:p>
          <a:p>
            <a:pPr eaLnBrk="1" hangingPunct="1"/>
            <a:r>
              <a:rPr lang="en-US" altLang="en-US" smtClean="0">
                <a:latin typeface="Arial" panose="020B0604020202020204" pitchFamily="34" charset="0"/>
              </a:rPr>
              <a:t>• How to tie a knot</a:t>
            </a:r>
          </a:p>
          <a:p>
            <a:pPr eaLnBrk="1" hangingPunct="1"/>
            <a:r>
              <a:rPr lang="en-US" altLang="en-US" smtClean="0">
                <a:latin typeface="Arial" panose="020B0604020202020204" pitchFamily="34" charset="0"/>
              </a:rPr>
              <a:t>• How to perform a basic first-aid activity</a:t>
            </a:r>
          </a:p>
          <a:p>
            <a:pPr eaLnBrk="1" hangingPunct="1"/>
            <a:r>
              <a:rPr lang="en-US" altLang="en-US" smtClean="0">
                <a:latin typeface="Arial" panose="020B0604020202020204" pitchFamily="34" charset="0"/>
              </a:rPr>
              <a:t>• How to toss a small object into a coffee can from a short distance</a:t>
            </a:r>
          </a:p>
          <a:p>
            <a:pPr eaLnBrk="1" hangingPunct="1"/>
            <a:r>
              <a:rPr lang="en-US" altLang="en-US" smtClean="0">
                <a:latin typeface="Arial" panose="020B0604020202020204" pitchFamily="34" charset="0"/>
              </a:rPr>
              <a:t>• How to properly lace up a hiking boot (or tie a shoe)</a:t>
            </a:r>
          </a:p>
        </p:txBody>
      </p:sp>
      <p:sp>
        <p:nvSpPr>
          <p:cNvPr id="11776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98E77F-396C-43F9-A396-FC8732ACE12B}" type="slidenum">
              <a:rPr lang="en-US" altLang="en-US"/>
              <a:pPr eaLnBrk="1" hangingPunct="1"/>
              <a:t>47</a:t>
            </a:fld>
            <a:endParaRPr lang="en-US" altLang="en-US"/>
          </a:p>
        </p:txBody>
      </p:sp>
    </p:spTree>
    <p:extLst>
      <p:ext uri="{BB962C8B-B14F-4D97-AF65-F5344CB8AC3E}">
        <p14:creationId xmlns:p14="http://schemas.microsoft.com/office/powerpoint/2010/main" val="1162612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878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9960D4-87A1-4B7B-9177-E1300B1B6F4E}" type="slidenum">
              <a:rPr lang="en-US" altLang="en-US"/>
              <a:pPr eaLnBrk="1" hangingPunct="1"/>
              <a:t>48</a:t>
            </a:fld>
            <a:endParaRPr lang="en-US" altLang="en-US"/>
          </a:p>
        </p:txBody>
      </p:sp>
    </p:spTree>
    <p:extLst>
      <p:ext uri="{BB962C8B-B14F-4D97-AF65-F5344CB8AC3E}">
        <p14:creationId xmlns:p14="http://schemas.microsoft.com/office/powerpoint/2010/main" val="330856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981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99D6E3-FBA0-410B-9C5F-F9A7637F8A30}" type="slidenum">
              <a:rPr lang="en-US" altLang="en-US"/>
              <a:pPr eaLnBrk="1" hangingPunct="1"/>
              <a:t>49</a:t>
            </a:fld>
            <a:endParaRPr lang="en-US" altLang="en-US"/>
          </a:p>
        </p:txBody>
      </p:sp>
    </p:spTree>
    <p:extLst>
      <p:ext uri="{BB962C8B-B14F-4D97-AF65-F5344CB8AC3E}">
        <p14:creationId xmlns:p14="http://schemas.microsoft.com/office/powerpoint/2010/main" val="569034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083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4B9239-4C55-4582-8DC8-45E928265D8F}" type="slidenum">
              <a:rPr lang="en-US" altLang="en-US"/>
              <a:pPr eaLnBrk="1" hangingPunct="1"/>
              <a:t>50</a:t>
            </a:fld>
            <a:endParaRPr lang="en-US" altLang="en-US"/>
          </a:p>
        </p:txBody>
      </p:sp>
    </p:spTree>
    <p:extLst>
      <p:ext uri="{BB962C8B-B14F-4D97-AF65-F5344CB8AC3E}">
        <p14:creationId xmlns:p14="http://schemas.microsoft.com/office/powerpoint/2010/main" val="44865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373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116743-6855-4728-BB29-2C8A91801026}" type="slidenum">
              <a:rPr lang="en-US" altLang="en-US"/>
              <a:pPr eaLnBrk="1" hangingPunct="1"/>
              <a:t>5</a:t>
            </a:fld>
            <a:endParaRPr lang="en-US" altLang="en-US"/>
          </a:p>
        </p:txBody>
      </p:sp>
    </p:spTree>
    <p:extLst>
      <p:ext uri="{BB962C8B-B14F-4D97-AF65-F5344CB8AC3E}">
        <p14:creationId xmlns:p14="http://schemas.microsoft.com/office/powerpoint/2010/main" val="1964007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solidFill>
                  <a:srgbClr val="FF0000"/>
                </a:solidFill>
                <a:latin typeface="Arial" panose="020B0604020202020204" pitchFamily="34" charset="0"/>
              </a:rPr>
              <a:t>Setup Required </a:t>
            </a:r>
            <a:r>
              <a:rPr lang="en-US" altLang="en-US" b="1" smtClean="0">
                <a:latin typeface="Arial" panose="020B0604020202020204" pitchFamily="34" charset="0"/>
              </a:rPr>
              <a:t>- Game: Integrity Game—Part 1, Setting the Stage. </a:t>
            </a:r>
            <a:r>
              <a:rPr lang="en-US" altLang="en-US" smtClean="0">
                <a:latin typeface="Arial" panose="020B0604020202020204" pitchFamily="34" charset="0"/>
              </a:rPr>
              <a:t>Sometime during the first 15 to 20 minutes of</a:t>
            </a:r>
          </a:p>
          <a:p>
            <a:pPr eaLnBrk="1" hangingPunct="1"/>
            <a:r>
              <a:rPr lang="en-US" altLang="en-US" smtClean="0">
                <a:latin typeface="Arial" panose="020B0604020202020204" pitchFamily="34" charset="0"/>
              </a:rPr>
              <a:t>Module Three, put out a tray of cookies or small wrapped candies for the Scouts. Before putting</a:t>
            </a:r>
          </a:p>
          <a:p>
            <a:pPr eaLnBrk="1" hangingPunct="1"/>
            <a:r>
              <a:rPr lang="en-US" altLang="en-US" smtClean="0">
                <a:latin typeface="Arial" panose="020B0604020202020204" pitchFamily="34" charset="0"/>
              </a:rPr>
              <a:t>out the tray—and without the Scouts seeing you—count the number of Scouts in attendance.</a:t>
            </a:r>
          </a:p>
          <a:p>
            <a:pPr eaLnBrk="1" hangingPunct="1"/>
            <a:r>
              <a:rPr lang="en-US" altLang="en-US" smtClean="0">
                <a:latin typeface="Arial" panose="020B0604020202020204" pitchFamily="34" charset="0"/>
              </a:rPr>
              <a:t>Then count out enough cookies or candies so each Scout can get two pieces, plus have a few</a:t>
            </a:r>
          </a:p>
          <a:p>
            <a:pPr eaLnBrk="1" hangingPunct="1"/>
            <a:r>
              <a:rPr lang="en-US" altLang="en-US" smtClean="0">
                <a:latin typeface="Arial" panose="020B0604020202020204" pitchFamily="34" charset="0"/>
              </a:rPr>
              <a:t>more (one to four) pieces left over on the tray. The Scouts should not be aware of this counting</a:t>
            </a:r>
          </a:p>
          <a:p>
            <a:pPr eaLnBrk="1" hangingPunct="1"/>
            <a:r>
              <a:rPr lang="en-US" altLang="en-US" smtClean="0">
                <a:latin typeface="Arial" panose="020B0604020202020204" pitchFamily="34" charset="0"/>
              </a:rPr>
              <a:t>and preparing. Simply put the tray out and tell the Scouts that they may take two pieces any time</a:t>
            </a:r>
          </a:p>
          <a:p>
            <a:pPr eaLnBrk="1" hangingPunct="1"/>
            <a:r>
              <a:rPr lang="en-US" altLang="en-US" smtClean="0">
                <a:latin typeface="Arial" panose="020B0604020202020204" pitchFamily="34" charset="0"/>
              </a:rPr>
              <a:t>during the session as a reward for their participation in the class.</a:t>
            </a:r>
          </a:p>
        </p:txBody>
      </p:sp>
      <p:sp>
        <p:nvSpPr>
          <p:cNvPr id="12186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A85DF9-6A40-4480-9C95-07DBCA3304E8}" type="slidenum">
              <a:rPr lang="en-US" altLang="en-US"/>
              <a:pPr eaLnBrk="1" hangingPunct="1"/>
              <a:t>51</a:t>
            </a:fld>
            <a:endParaRPr lang="en-US" altLang="en-US"/>
          </a:p>
        </p:txBody>
      </p:sp>
    </p:spTree>
    <p:extLst>
      <p:ext uri="{BB962C8B-B14F-4D97-AF65-F5344CB8AC3E}">
        <p14:creationId xmlns:p14="http://schemas.microsoft.com/office/powerpoint/2010/main" val="581924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Teams go through various stages of development as they come together. Individual people go through the same stages—and their natural ups and downs—as they take on new tasks or roles.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To get a better sense for how this might work in a team, let’s first look at how it works in us as individuals.</a:t>
            </a:r>
          </a:p>
        </p:txBody>
      </p:sp>
      <p:sp>
        <p:nvSpPr>
          <p:cNvPr id="12288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0343AA-CD96-471B-B2AD-C7416BE765CC}" type="slidenum">
              <a:rPr lang="en-US" altLang="en-US"/>
              <a:pPr eaLnBrk="1" hangingPunct="1"/>
              <a:t>52</a:t>
            </a:fld>
            <a:endParaRPr lang="en-US" altLang="en-US"/>
          </a:p>
        </p:txBody>
      </p:sp>
    </p:spTree>
    <p:extLst>
      <p:ext uri="{BB962C8B-B14F-4D97-AF65-F5344CB8AC3E}">
        <p14:creationId xmlns:p14="http://schemas.microsoft.com/office/powerpoint/2010/main" val="2246163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Team Skill Level and Enthusiasm</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 </a:t>
            </a:r>
            <a:r>
              <a:rPr lang="en-US" altLang="en-US" b="1" smtClean="0">
                <a:latin typeface="Arial" panose="020B0604020202020204" pitchFamily="34" charset="0"/>
              </a:rPr>
              <a:t>Skill Level—Generally, the skill level of the team starts low and increases as the team</a:t>
            </a:r>
          </a:p>
          <a:p>
            <a:pPr eaLnBrk="1" hangingPunct="1"/>
            <a:r>
              <a:rPr lang="en-US" altLang="en-US" smtClean="0">
                <a:latin typeface="Arial" panose="020B0604020202020204" pitchFamily="34" charset="0"/>
              </a:rPr>
              <a:t>grows together and gets better at working as a team.</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a:t>
            </a:r>
            <a:r>
              <a:rPr lang="en-US" altLang="en-US" b="1" smtClean="0">
                <a:latin typeface="Arial" panose="020B0604020202020204" pitchFamily="34" charset="0"/>
              </a:rPr>
              <a:t>Enthusiasm—Often, unlike skill level, enthusiasm usually starts out high but can then</a:t>
            </a:r>
          </a:p>
          <a:p>
            <a:pPr eaLnBrk="1" hangingPunct="1"/>
            <a:r>
              <a:rPr lang="en-US" altLang="en-US" smtClean="0">
                <a:latin typeface="Arial" panose="020B0604020202020204" pitchFamily="34" charset="0"/>
              </a:rPr>
              <a:t>take a sudden dip. Then, as the team members explore their differences and align their</a:t>
            </a:r>
          </a:p>
          <a:p>
            <a:pPr eaLnBrk="1" hangingPunct="1"/>
            <a:r>
              <a:rPr lang="en-US" altLang="en-US" smtClean="0">
                <a:latin typeface="Arial" panose="020B0604020202020204" pitchFamily="34" charset="0"/>
              </a:rPr>
              <a:t>expectations with reality, the team begins to achieve results and enthusiasm begins to</a:t>
            </a:r>
          </a:p>
          <a:p>
            <a:pPr eaLnBrk="1" hangingPunct="1"/>
            <a:r>
              <a:rPr lang="en-US" altLang="en-US" smtClean="0">
                <a:latin typeface="Arial" panose="020B0604020202020204" pitchFamily="34" charset="0"/>
              </a:rPr>
              <a:t>rise again.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Ultimately, both enthusiasm and skill level are high as the team becomes a high-performing team.</a:t>
            </a:r>
          </a:p>
        </p:txBody>
      </p:sp>
      <p:sp>
        <p:nvSpPr>
          <p:cNvPr id="12390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C81F00-31D5-42E5-8322-FEC356F7B07B}" type="slidenum">
              <a:rPr lang="en-US" altLang="en-US"/>
              <a:pPr eaLnBrk="1" hangingPunct="1"/>
              <a:t>53</a:t>
            </a:fld>
            <a:endParaRPr lang="en-US" altLang="en-US"/>
          </a:p>
        </p:txBody>
      </p:sp>
    </p:spTree>
    <p:extLst>
      <p:ext uri="{BB962C8B-B14F-4D97-AF65-F5344CB8AC3E}">
        <p14:creationId xmlns:p14="http://schemas.microsoft.com/office/powerpoint/2010/main" val="3553519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493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E88C48-631C-42EA-BCE3-7EBAD6019933}" type="slidenum">
              <a:rPr lang="en-US" altLang="en-US"/>
              <a:pPr eaLnBrk="1" hangingPunct="1"/>
              <a:t>54</a:t>
            </a:fld>
            <a:endParaRPr lang="en-US" altLang="en-US"/>
          </a:p>
        </p:txBody>
      </p:sp>
    </p:spTree>
    <p:extLst>
      <p:ext uri="{BB962C8B-B14F-4D97-AF65-F5344CB8AC3E}">
        <p14:creationId xmlns:p14="http://schemas.microsoft.com/office/powerpoint/2010/main" val="2580037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595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CF9B9A-46AB-4A97-ABF8-AAB7B9E2E139}" type="slidenum">
              <a:rPr lang="en-US" altLang="en-US"/>
              <a:pPr eaLnBrk="1" hangingPunct="1"/>
              <a:t>55</a:t>
            </a:fld>
            <a:endParaRPr lang="en-US" altLang="en-US"/>
          </a:p>
        </p:txBody>
      </p:sp>
    </p:spTree>
    <p:extLst>
      <p:ext uri="{BB962C8B-B14F-4D97-AF65-F5344CB8AC3E}">
        <p14:creationId xmlns:p14="http://schemas.microsoft.com/office/powerpoint/2010/main" val="48994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42C74-E6E0-46C3-9083-602C2D445248}" type="slidenum">
              <a:rPr lang="en-US" altLang="en-US"/>
              <a:pPr eaLnBrk="1" hangingPunct="1"/>
              <a:t>56</a:t>
            </a:fld>
            <a:endParaRPr lang="en-US" altLang="en-US"/>
          </a:p>
        </p:txBody>
      </p:sp>
    </p:spTree>
    <p:extLst>
      <p:ext uri="{BB962C8B-B14F-4D97-AF65-F5344CB8AC3E}">
        <p14:creationId xmlns:p14="http://schemas.microsoft.com/office/powerpoint/2010/main" val="602988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The Scout Law. As in the </a:t>
            </a:r>
            <a:r>
              <a:rPr lang="en-US" altLang="en-US" b="1" i="1" smtClean="0">
                <a:latin typeface="Arial" panose="020B0604020202020204" pitchFamily="34" charset="0"/>
              </a:rPr>
              <a:t>Boy Scout Handbook, break out each word of the Scout Law</a:t>
            </a:r>
          </a:p>
          <a:p>
            <a:pPr eaLnBrk="1" hangingPunct="1"/>
            <a:r>
              <a:rPr lang="en-US" altLang="en-US" smtClean="0">
                <a:latin typeface="Arial" panose="020B0604020202020204" pitchFamily="34" charset="0"/>
              </a:rPr>
              <a:t>individually and discuss it together briefly—with a focus on applying it as a leader in the troop.</a:t>
            </a:r>
          </a:p>
          <a:p>
            <a:pPr eaLnBrk="1" hangingPunct="1"/>
            <a:r>
              <a:rPr lang="en-US" altLang="en-US" smtClean="0">
                <a:latin typeface="Arial" panose="020B0604020202020204" pitchFamily="34" charset="0"/>
              </a:rPr>
              <a:t>Remember, the Scout Law is for everyone. Before each point of the Scout Law, insert “A Scout</a:t>
            </a:r>
          </a:p>
          <a:p>
            <a:pPr eaLnBrk="1" hangingPunct="1"/>
            <a:r>
              <a:rPr lang="en-US" altLang="en-US" smtClean="0">
                <a:latin typeface="Arial" panose="020B0604020202020204" pitchFamily="34" charset="0"/>
              </a:rPr>
              <a:t>leader is.”</a:t>
            </a:r>
          </a:p>
          <a:p>
            <a:pPr eaLnBrk="1" hangingPunct="1"/>
            <a:r>
              <a:rPr lang="en-US" altLang="en-US" smtClean="0">
                <a:latin typeface="Arial" panose="020B0604020202020204" pitchFamily="34" charset="0"/>
              </a:rPr>
              <a:t>For example:</a:t>
            </a:r>
          </a:p>
          <a:p>
            <a:pPr eaLnBrk="1" hangingPunct="1"/>
            <a:r>
              <a:rPr lang="en-US" altLang="en-US" smtClean="0">
                <a:latin typeface="Arial" panose="020B0604020202020204" pitchFamily="34" charset="0"/>
              </a:rPr>
              <a:t>• A Scout leader is trustworthy . . .</a:t>
            </a:r>
          </a:p>
          <a:p>
            <a:pPr eaLnBrk="1" hangingPunct="1"/>
            <a:r>
              <a:rPr lang="en-US" altLang="en-US" smtClean="0">
                <a:latin typeface="Arial" panose="020B0604020202020204" pitchFamily="34" charset="0"/>
              </a:rPr>
              <a:t>• A Scout leader is loyal . .</a:t>
            </a:r>
          </a:p>
        </p:txBody>
      </p:sp>
      <p:sp>
        <p:nvSpPr>
          <p:cNvPr id="12800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7C55E9-0D07-49E9-AA92-3B08993C0237}" type="slidenum">
              <a:rPr lang="en-US" altLang="en-US"/>
              <a:pPr eaLnBrk="1" hangingPunct="1"/>
              <a:t>57</a:t>
            </a:fld>
            <a:endParaRPr lang="en-US" altLang="en-US"/>
          </a:p>
        </p:txBody>
      </p:sp>
    </p:spTree>
    <p:extLst>
      <p:ext uri="{BB962C8B-B14F-4D97-AF65-F5344CB8AC3E}">
        <p14:creationId xmlns:p14="http://schemas.microsoft.com/office/powerpoint/2010/main" val="2194386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29028"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9FEADC-1039-4DF9-BEF7-E32F04737B8D}" type="slidenum">
              <a:rPr lang="en-US" altLang="en-US"/>
              <a:pPr eaLnBrk="1" hangingPunct="1"/>
              <a:t>58</a:t>
            </a:fld>
            <a:endParaRPr lang="en-US" altLang="en-US"/>
          </a:p>
        </p:txBody>
      </p:sp>
    </p:spTree>
    <p:extLst>
      <p:ext uri="{BB962C8B-B14F-4D97-AF65-F5344CB8AC3E}">
        <p14:creationId xmlns:p14="http://schemas.microsoft.com/office/powerpoint/2010/main" val="2688691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0052"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471F42-E5BD-4EF3-B3D9-C254FED1033A}" type="slidenum">
              <a:rPr lang="en-US" altLang="en-US"/>
              <a:pPr eaLnBrk="1" hangingPunct="1"/>
              <a:t>59</a:t>
            </a:fld>
            <a:endParaRPr lang="en-US" altLang="en-US"/>
          </a:p>
        </p:txBody>
      </p:sp>
    </p:spTree>
    <p:extLst>
      <p:ext uri="{BB962C8B-B14F-4D97-AF65-F5344CB8AC3E}">
        <p14:creationId xmlns:p14="http://schemas.microsoft.com/office/powerpoint/2010/main" val="2994466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Go through this slide, and then ask the group:</a:t>
            </a:r>
          </a:p>
          <a:p>
            <a:pPr eaLnBrk="1" hangingPunct="1"/>
            <a:r>
              <a:rPr lang="en-US" altLang="en-US" b="1" smtClean="0">
                <a:latin typeface="Arial" panose="020B0604020202020204" pitchFamily="34" charset="0"/>
              </a:rPr>
              <a:t>   Please think about how you can be a servant leader in your current role in the troop.</a:t>
            </a:r>
          </a:p>
        </p:txBody>
      </p:sp>
      <p:sp>
        <p:nvSpPr>
          <p:cNvPr id="13107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12E28D-671E-48E4-B5A0-882D5ED63F4A}" type="slidenum">
              <a:rPr lang="en-US" altLang="en-US"/>
              <a:pPr eaLnBrk="1" hangingPunct="1"/>
              <a:t>60</a:t>
            </a:fld>
            <a:endParaRPr lang="en-US" altLang="en-US"/>
          </a:p>
        </p:txBody>
      </p:sp>
    </p:spTree>
    <p:extLst>
      <p:ext uri="{BB962C8B-B14F-4D97-AF65-F5344CB8AC3E}">
        <p14:creationId xmlns:p14="http://schemas.microsoft.com/office/powerpoint/2010/main" val="338914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D03FD3-A28A-430A-A960-55694FF6FBF1}" type="slidenum">
              <a:rPr lang="en-US" altLang="en-US"/>
              <a:pPr eaLnBrk="1" hangingPunct="1"/>
              <a:t>6</a:t>
            </a:fld>
            <a:endParaRPr lang="en-US" altLang="en-US"/>
          </a:p>
        </p:txBody>
      </p:sp>
    </p:spTree>
    <p:extLst>
      <p:ext uri="{BB962C8B-B14F-4D97-AF65-F5344CB8AC3E}">
        <p14:creationId xmlns:p14="http://schemas.microsoft.com/office/powerpoint/2010/main" val="238643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210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4A359C-75D3-4D76-9487-D97E8D61AF8D}" type="slidenum">
              <a:rPr lang="en-US" altLang="en-US"/>
              <a:pPr eaLnBrk="1" hangingPunct="1"/>
              <a:t>61</a:t>
            </a:fld>
            <a:endParaRPr lang="en-US" altLang="en-US"/>
          </a:p>
        </p:txBody>
      </p:sp>
    </p:spTree>
    <p:extLst>
      <p:ext uri="{BB962C8B-B14F-4D97-AF65-F5344CB8AC3E}">
        <p14:creationId xmlns:p14="http://schemas.microsoft.com/office/powerpoint/2010/main" val="2955654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3312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AC687-524D-4628-B224-BA1C6E990CBE}" type="slidenum">
              <a:rPr lang="en-US" altLang="en-US"/>
              <a:pPr eaLnBrk="1" hangingPunct="1"/>
              <a:t>62</a:t>
            </a:fld>
            <a:endParaRPr lang="en-US" altLang="en-US"/>
          </a:p>
        </p:txBody>
      </p:sp>
    </p:spTree>
    <p:extLst>
      <p:ext uri="{BB962C8B-B14F-4D97-AF65-F5344CB8AC3E}">
        <p14:creationId xmlns:p14="http://schemas.microsoft.com/office/powerpoint/2010/main" val="1557092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8713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738FD8-D1B8-4F6D-AEBB-D5F02D16CB88}" type="slidenum">
              <a:rPr lang="en-US" altLang="en-US"/>
              <a:pPr eaLnBrk="1" hangingPunct="1"/>
              <a:t>7</a:t>
            </a:fld>
            <a:endParaRPr lang="en-US" altLang="en-US"/>
          </a:p>
        </p:txBody>
      </p:sp>
    </p:spTree>
    <p:extLst>
      <p:ext uri="{BB962C8B-B14F-4D97-AF65-F5344CB8AC3E}">
        <p14:creationId xmlns:p14="http://schemas.microsoft.com/office/powerpoint/2010/main" val="271578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5780" name="Slide Number Placeholder 3"/>
          <p:cNvSpPr txBox="1">
            <a:spLocks noGrp="1"/>
          </p:cNvSpPr>
          <p:nvPr/>
        </p:nvSpPr>
        <p:spPr bwMode="auto">
          <a:xfrm>
            <a:off x="4008438" y="8912225"/>
            <a:ext cx="3067050" cy="469900"/>
          </a:xfrm>
          <a:prstGeom prst="rect">
            <a:avLst/>
          </a:prstGeom>
          <a:noFill/>
          <a:ln>
            <a:miter lim="800000"/>
            <a:headEnd/>
            <a:tailEnd/>
          </a:ln>
        </p:spPr>
        <p:txBody>
          <a:bodyPr lIns="94055" tIns="47028" rIns="94055" bIns="47028" anchor="b"/>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06C5698-91EF-4899-A848-400279782A20}" type="slidenum">
              <a:rPr lang="en-US" altLang="en-US" sz="1200"/>
              <a:pPr algn="r" eaLnBrk="1" hangingPunct="1"/>
              <a:t>8</a:t>
            </a:fld>
            <a:endParaRPr lang="en-US" altLang="en-US" sz="1200"/>
          </a:p>
        </p:txBody>
      </p:sp>
    </p:spTree>
    <p:extLst>
      <p:ext uri="{BB962C8B-B14F-4D97-AF65-F5344CB8AC3E}">
        <p14:creationId xmlns:p14="http://schemas.microsoft.com/office/powerpoint/2010/main" val="371184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p:txBody>
          <a:bodyPr/>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4FA99D-3F7D-4BAC-9C4A-C2D31D19006B}" type="slidenum">
              <a:rPr lang="en-US" altLang="en-US"/>
              <a:pPr eaLnBrk="1" hangingPunct="1"/>
              <a:t>9</a:t>
            </a:fld>
            <a:endParaRPr lang="en-US" altLang="en-US"/>
          </a:p>
        </p:txBody>
      </p:sp>
    </p:spTree>
    <p:extLst>
      <p:ext uri="{BB962C8B-B14F-4D97-AF65-F5344CB8AC3E}">
        <p14:creationId xmlns:p14="http://schemas.microsoft.com/office/powerpoint/2010/main" val="70643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152400" y="6489700"/>
            <a:ext cx="304800" cy="323850"/>
          </a:xfrm>
          <a:prstGeom prst="rect">
            <a:avLst/>
          </a:prstGeom>
          <a:noFill/>
          <a:ln w="9525">
            <a:noFill/>
            <a:miter lim="800000"/>
            <a:headEnd/>
            <a:tailEnd/>
          </a:ln>
          <a:effec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508BF1-59E2-4625-B83F-45A20A3AF983}" type="slidenum">
              <a:rPr lang="en-US" altLang="en-US" sz="800" b="1">
                <a:solidFill>
                  <a:schemeClr val="bg1"/>
                </a:solidFill>
                <a:latin typeface="Arial Narrow" panose="020B0606020202030204" pitchFamily="34" charset="0"/>
              </a:rPr>
              <a:pPr eaLnBrk="1" hangingPunct="1"/>
              <a:t>‹#›</a:t>
            </a:fld>
            <a:endParaRPr lang="en-US" altLang="en-US" sz="800" b="1">
              <a:solidFill>
                <a:schemeClr val="bg1"/>
              </a:solidFill>
              <a:latin typeface="Arial Narrow" panose="020B0606020202030204" pitchFamily="34" charset="0"/>
            </a:endParaRPr>
          </a:p>
        </p:txBody>
      </p:sp>
      <p:sp>
        <p:nvSpPr>
          <p:cNvPr id="5" name="Rectangle 17"/>
          <p:cNvSpPr>
            <a:spLocks noChangeArrowheads="1"/>
          </p:cNvSpPr>
          <p:nvPr/>
        </p:nvSpPr>
        <p:spPr bwMode="auto">
          <a:xfrm>
            <a:off x="5867400" y="4724400"/>
            <a:ext cx="3206750" cy="936625"/>
          </a:xfrm>
          <a:prstGeom prst="rect">
            <a:avLst/>
          </a:prstGeom>
          <a:solidFill>
            <a:schemeClr val="bg1"/>
          </a:solidFill>
          <a:ln w="9525">
            <a:noFill/>
            <a:miter lim="800000"/>
            <a:headEnd/>
            <a:tailEnd/>
          </a:ln>
          <a:effectLst/>
        </p:spPr>
        <p:txBody>
          <a:bodyPr wrap="none" rIns="45720" anchor="ctr"/>
          <a:lstStyle/>
          <a:p>
            <a:pPr>
              <a:defRPr/>
            </a:pPr>
            <a:endParaRPr lang="en-US">
              <a:latin typeface="Arial" charset="0"/>
              <a:cs typeface="+mn-cs"/>
            </a:endParaRPr>
          </a:p>
        </p:txBody>
      </p:sp>
      <p:sp>
        <p:nvSpPr>
          <p:cNvPr id="6" name="Freeform 18"/>
          <p:cNvSpPr>
            <a:spLocks/>
          </p:cNvSpPr>
          <p:nvPr/>
        </p:nvSpPr>
        <p:spPr bwMode="auto">
          <a:xfrm>
            <a:off x="-9525" y="4724400"/>
            <a:ext cx="6524625" cy="936625"/>
          </a:xfrm>
          <a:custGeom>
            <a:avLst/>
            <a:gdLst/>
            <a:ahLst/>
            <a:cxnLst>
              <a:cxn ang="0">
                <a:pos x="3" y="0"/>
              </a:cxn>
              <a:cxn ang="0">
                <a:pos x="4110" y="1"/>
              </a:cxn>
              <a:cxn ang="0">
                <a:pos x="3694" y="637"/>
              </a:cxn>
              <a:cxn ang="0">
                <a:pos x="0" y="636"/>
              </a:cxn>
              <a:cxn ang="0">
                <a:pos x="3" y="0"/>
              </a:cxn>
            </a:cxnLst>
            <a:rect l="0" t="0" r="r" b="b"/>
            <a:pathLst>
              <a:path w="4110" h="637">
                <a:moveTo>
                  <a:pt x="3" y="0"/>
                </a:moveTo>
                <a:lnTo>
                  <a:pt x="4110" y="1"/>
                </a:lnTo>
                <a:lnTo>
                  <a:pt x="3694" y="637"/>
                </a:lnTo>
                <a:lnTo>
                  <a:pt x="0" y="636"/>
                </a:lnTo>
                <a:lnTo>
                  <a:pt x="3" y="0"/>
                </a:lnTo>
                <a:close/>
              </a:path>
            </a:pathLst>
          </a:custGeom>
          <a:solidFill>
            <a:srgbClr val="000080"/>
          </a:solidFill>
          <a:ln w="9525" cap="flat" cmpd="sng">
            <a:noFill/>
            <a:prstDash val="solid"/>
            <a:round/>
            <a:headEnd/>
            <a:tailEnd/>
          </a:ln>
          <a:effectLst/>
        </p:spPr>
        <p:txBody>
          <a:bodyPr/>
          <a:lstStyle/>
          <a:p>
            <a:pPr>
              <a:defRPr/>
            </a:pPr>
            <a:endParaRPr lang="en-US">
              <a:latin typeface="Arial" charset="0"/>
              <a:cs typeface="+mn-cs"/>
            </a:endParaRPr>
          </a:p>
        </p:txBody>
      </p:sp>
      <p:sp>
        <p:nvSpPr>
          <p:cNvPr id="7" name="Line 21"/>
          <p:cNvSpPr>
            <a:spLocks noChangeShapeType="1"/>
          </p:cNvSpPr>
          <p:nvPr/>
        </p:nvSpPr>
        <p:spPr bwMode="gray">
          <a:xfrm>
            <a:off x="0" y="4724400"/>
            <a:ext cx="9144000" cy="0"/>
          </a:xfrm>
          <a:prstGeom prst="line">
            <a:avLst/>
          </a:prstGeom>
          <a:noFill/>
          <a:ln w="9525">
            <a:solidFill>
              <a:srgbClr val="4D4D4D"/>
            </a:solidFill>
            <a:round/>
            <a:headEnd/>
            <a:tailEnd/>
          </a:ln>
          <a:effectLst/>
        </p:spPr>
        <p:txBody>
          <a:bodyPr anchor="ctr"/>
          <a:lstStyle/>
          <a:p>
            <a:pPr>
              <a:defRPr/>
            </a:pPr>
            <a:endParaRPr lang="en-US">
              <a:latin typeface="Arial" charset="0"/>
              <a:cs typeface="+mn-cs"/>
            </a:endParaRPr>
          </a:p>
        </p:txBody>
      </p:sp>
      <p:sp>
        <p:nvSpPr>
          <p:cNvPr id="8" name="Line 22"/>
          <p:cNvSpPr>
            <a:spLocks noChangeShapeType="1"/>
          </p:cNvSpPr>
          <p:nvPr/>
        </p:nvSpPr>
        <p:spPr bwMode="gray">
          <a:xfrm>
            <a:off x="0" y="5661025"/>
            <a:ext cx="9180513" cy="0"/>
          </a:xfrm>
          <a:prstGeom prst="line">
            <a:avLst/>
          </a:prstGeom>
          <a:noFill/>
          <a:ln w="9525">
            <a:solidFill>
              <a:srgbClr val="4D4D4D"/>
            </a:solidFill>
            <a:round/>
            <a:headEnd/>
            <a:tailEnd/>
          </a:ln>
          <a:effectLst/>
        </p:spPr>
        <p:txBody>
          <a:bodyPr anchor="ctr"/>
          <a:lstStyle/>
          <a:p>
            <a:pPr>
              <a:defRPr/>
            </a:pPr>
            <a:endParaRPr lang="en-US">
              <a:latin typeface="Arial" charset="0"/>
              <a:cs typeface="+mn-cs"/>
            </a:endParaRPr>
          </a:p>
        </p:txBody>
      </p:sp>
      <p:sp>
        <p:nvSpPr>
          <p:cNvPr id="9" name="Text Box 23"/>
          <p:cNvSpPr txBox="1">
            <a:spLocks noChangeArrowheads="1"/>
          </p:cNvSpPr>
          <p:nvPr/>
        </p:nvSpPr>
        <p:spPr bwMode="auto">
          <a:xfrm>
            <a:off x="2933700" y="6681788"/>
            <a:ext cx="2389188" cy="152400"/>
          </a:xfrm>
          <a:prstGeom prst="rect">
            <a:avLst/>
          </a:prstGeom>
          <a:noFill/>
          <a:ln w="9525">
            <a:noFill/>
            <a:miter lim="800000"/>
            <a:headEnd/>
            <a:tailEnd/>
          </a:ln>
          <a:effectLst/>
        </p:spPr>
        <p:txBody>
          <a:bodyPr wrap="none" lIns="0" tIns="0" rIns="0">
            <a:spAutoFit/>
          </a:bodyPr>
          <a:lstStyle/>
          <a:p>
            <a:pPr algn="ctr">
              <a:defRPr/>
            </a:pPr>
            <a:r>
              <a:rPr lang="en-US" sz="700">
                <a:solidFill>
                  <a:schemeClr val="bg1"/>
                </a:solidFill>
                <a:latin typeface="Arial" charset="0"/>
                <a:cs typeface="Arial" charset="0"/>
              </a:rPr>
              <a:t>Confidential    |    Copyright </a:t>
            </a:r>
            <a:r>
              <a:rPr lang="en-US" sz="700">
                <a:solidFill>
                  <a:schemeClr val="bg1"/>
                </a:solidFill>
                <a:latin typeface="Arial" charset="0"/>
                <a:cs typeface="Times New Roman" pitchFamily="18" charset="0"/>
              </a:rPr>
              <a:t>© 2009 The TriZetto Group, Inc. </a:t>
            </a:r>
          </a:p>
        </p:txBody>
      </p:sp>
      <p:sp>
        <p:nvSpPr>
          <p:cNvPr id="10" name="Text Box 25"/>
          <p:cNvSpPr txBox="1">
            <a:spLocks noChangeArrowheads="1"/>
          </p:cNvSpPr>
          <p:nvPr/>
        </p:nvSpPr>
        <p:spPr bwMode="auto">
          <a:xfrm>
            <a:off x="6477000" y="4724400"/>
            <a:ext cx="2667000" cy="955675"/>
          </a:xfrm>
          <a:prstGeom prst="rect">
            <a:avLst/>
          </a:prstGeom>
          <a:noFill/>
          <a:ln w="9525">
            <a:noFill/>
            <a:miter lim="800000"/>
            <a:headEnd/>
            <a:tailEnd/>
          </a:ln>
          <a:effectLst/>
        </p:spPr>
        <p:txBody>
          <a:bodyPr>
            <a:spAutoFit/>
          </a:bodyPr>
          <a:lstStyle/>
          <a:p>
            <a:pPr>
              <a:lnSpc>
                <a:spcPct val="85000"/>
              </a:lnSpc>
              <a:defRPr/>
            </a:pPr>
            <a:r>
              <a:rPr lang="en-US" sz="2200" b="1" dirty="0">
                <a:latin typeface="Arial" charset="0"/>
                <a:cs typeface="+mn-cs"/>
              </a:rPr>
              <a:t>Boy Scouting</a:t>
            </a:r>
          </a:p>
          <a:p>
            <a:pPr>
              <a:lnSpc>
                <a:spcPct val="85000"/>
              </a:lnSpc>
              <a:defRPr/>
            </a:pPr>
            <a:r>
              <a:rPr lang="en-US" sz="2200" b="1" dirty="0">
                <a:latin typeface="Arial" charset="0"/>
                <a:cs typeface="+mn-cs"/>
              </a:rPr>
              <a:t>Youth Leadership Training</a:t>
            </a:r>
          </a:p>
        </p:txBody>
      </p:sp>
      <p:sp>
        <p:nvSpPr>
          <p:cNvPr id="3074" name="Rectangle 2"/>
          <p:cNvSpPr>
            <a:spLocks noGrp="1" noChangeArrowheads="1"/>
          </p:cNvSpPr>
          <p:nvPr>
            <p:ph type="ctrTitle"/>
          </p:nvPr>
        </p:nvSpPr>
        <p:spPr bwMode="gray">
          <a:xfrm>
            <a:off x="539750" y="1701800"/>
            <a:ext cx="7920038" cy="1082675"/>
          </a:xfrm>
        </p:spPr>
        <p:txBody>
          <a:bodyPr/>
          <a:lstStyle>
            <a:lvl1pPr>
              <a:lnSpc>
                <a:spcPct val="85000"/>
              </a:lnSpc>
              <a:defRPr sz="4400" i="0">
                <a:solidFill>
                  <a:srgbClr val="1C1C1C"/>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539750" y="2852738"/>
            <a:ext cx="7920038" cy="720725"/>
          </a:xfrm>
        </p:spPr>
        <p:txBody>
          <a:bodyPr anchor="ctr"/>
          <a:lstStyle>
            <a:lvl1pPr marL="0" indent="0">
              <a:buFont typeface="Arial" charset="0"/>
              <a:buNone/>
              <a:defRPr sz="2400" i="1">
                <a:solidFill>
                  <a:srgbClr val="1C1C1C"/>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064347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0851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5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75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038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8235950" cy="49053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67336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02031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3369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7234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111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523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8922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41039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69945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4143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Freeform 7"/>
          <p:cNvSpPr>
            <a:spLocks/>
          </p:cNvSpPr>
          <p:nvPr/>
        </p:nvSpPr>
        <p:spPr bwMode="auto">
          <a:xfrm>
            <a:off x="-9525" y="217488"/>
            <a:ext cx="9180513" cy="541337"/>
          </a:xfrm>
          <a:custGeom>
            <a:avLst/>
            <a:gdLst/>
            <a:ahLst/>
            <a:cxnLst>
              <a:cxn ang="0">
                <a:pos x="5783" y="0"/>
              </a:cxn>
              <a:cxn ang="0">
                <a:pos x="514" y="5"/>
              </a:cxn>
              <a:cxn ang="0">
                <a:pos x="270" y="341"/>
              </a:cxn>
              <a:cxn ang="0">
                <a:pos x="0" y="339"/>
              </a:cxn>
            </a:cxnLst>
            <a:rect l="0" t="0" r="r" b="b"/>
            <a:pathLst>
              <a:path w="5783" h="341">
                <a:moveTo>
                  <a:pt x="5783" y="0"/>
                </a:moveTo>
                <a:lnTo>
                  <a:pt x="514" y="5"/>
                </a:lnTo>
                <a:lnTo>
                  <a:pt x="270" y="341"/>
                </a:lnTo>
                <a:lnTo>
                  <a:pt x="0" y="339"/>
                </a:lnTo>
              </a:path>
            </a:pathLst>
          </a:custGeom>
          <a:noFill/>
          <a:ln w="19050" cap="flat" cmpd="sng">
            <a:solidFill>
              <a:srgbClr val="F58025"/>
            </a:solidFill>
            <a:prstDash val="solid"/>
            <a:round/>
            <a:headEnd/>
            <a:tailEnd/>
          </a:ln>
          <a:effectLst/>
        </p:spPr>
        <p:txBody>
          <a:bodyPr/>
          <a:lstStyle/>
          <a:p>
            <a:pPr>
              <a:defRPr/>
            </a:pPr>
            <a:endParaRPr lang="en-US">
              <a:latin typeface="Arial" charset="0"/>
              <a:cs typeface="+mn-cs"/>
            </a:endParaRPr>
          </a:p>
        </p:txBody>
      </p:sp>
      <p:sp>
        <p:nvSpPr>
          <p:cNvPr id="1035" name="Rectangle 11"/>
          <p:cNvSpPr>
            <a:spLocks noChangeArrowheads="1"/>
          </p:cNvSpPr>
          <p:nvPr/>
        </p:nvSpPr>
        <p:spPr bwMode="auto">
          <a:xfrm>
            <a:off x="152400" y="6534150"/>
            <a:ext cx="304800" cy="323850"/>
          </a:xfrm>
          <a:prstGeom prst="rect">
            <a:avLst/>
          </a:prstGeom>
          <a:noFill/>
          <a:ln w="9525">
            <a:noFill/>
            <a:miter lim="800000"/>
            <a:headEnd/>
            <a:tailEnd/>
          </a:ln>
          <a:effec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9BA988-EAD2-43C4-BD54-7838F7199EA6}" type="slidenum">
              <a:rPr lang="en-US" altLang="en-US" sz="800">
                <a:solidFill>
                  <a:schemeClr val="bg2"/>
                </a:solidFill>
                <a:latin typeface="Arial Narrow" panose="020B0606020202030204" pitchFamily="34" charset="0"/>
              </a:rPr>
              <a:pPr eaLnBrk="1" hangingPunct="1"/>
              <a:t>‹#›</a:t>
            </a:fld>
            <a:endParaRPr lang="en-US" altLang="en-US" sz="800">
              <a:solidFill>
                <a:schemeClr val="bg2"/>
              </a:solidFill>
              <a:latin typeface="Arial Narrow" panose="020B0606020202030204" pitchFamily="34" charset="0"/>
            </a:endParaRPr>
          </a:p>
        </p:txBody>
      </p:sp>
      <p:sp>
        <p:nvSpPr>
          <p:cNvPr id="1036" name="Freeform 12"/>
          <p:cNvSpPr>
            <a:spLocks/>
          </p:cNvSpPr>
          <p:nvPr/>
        </p:nvSpPr>
        <p:spPr bwMode="auto">
          <a:xfrm>
            <a:off x="0" y="6276975"/>
            <a:ext cx="7380288" cy="361950"/>
          </a:xfrm>
          <a:custGeom>
            <a:avLst/>
            <a:gdLst/>
            <a:ahLst/>
            <a:cxnLst>
              <a:cxn ang="0">
                <a:pos x="0" y="300"/>
              </a:cxn>
              <a:cxn ang="0">
                <a:pos x="4458" y="294"/>
              </a:cxn>
              <a:cxn ang="0">
                <a:pos x="4746" y="0"/>
              </a:cxn>
              <a:cxn ang="0">
                <a:pos x="5760" y="0"/>
              </a:cxn>
            </a:cxnLst>
            <a:rect l="0" t="0" r="r" b="b"/>
            <a:pathLst>
              <a:path w="5760" h="300">
                <a:moveTo>
                  <a:pt x="0" y="300"/>
                </a:moveTo>
                <a:lnTo>
                  <a:pt x="4458" y="294"/>
                </a:lnTo>
                <a:lnTo>
                  <a:pt x="4746" y="0"/>
                </a:lnTo>
                <a:lnTo>
                  <a:pt x="5760" y="0"/>
                </a:lnTo>
              </a:path>
            </a:pathLst>
          </a:custGeom>
          <a:noFill/>
          <a:ln w="19050" cap="flat" cmpd="sng">
            <a:solidFill>
              <a:srgbClr val="F58025"/>
            </a:solidFill>
            <a:prstDash val="solid"/>
            <a:round/>
            <a:headEnd/>
            <a:tailEnd/>
          </a:ln>
          <a:effectLst/>
        </p:spPr>
        <p:txBody>
          <a:bodyPr/>
          <a:lstStyle/>
          <a:p>
            <a:pPr>
              <a:defRPr/>
            </a:pPr>
            <a:endParaRPr lang="en-US">
              <a:latin typeface="Arial" charset="0"/>
              <a:cs typeface="+mn-cs"/>
            </a:endParaRPr>
          </a:p>
        </p:txBody>
      </p:sp>
      <p:sp>
        <p:nvSpPr>
          <p:cNvPr id="1042" name="Rectangle 18"/>
          <p:cNvSpPr>
            <a:spLocks noChangeArrowheads="1"/>
          </p:cNvSpPr>
          <p:nvPr/>
        </p:nvSpPr>
        <p:spPr bwMode="auto">
          <a:xfrm>
            <a:off x="6172200" y="6019800"/>
            <a:ext cx="2755900" cy="190500"/>
          </a:xfrm>
          <a:prstGeom prst="rect">
            <a:avLst/>
          </a:prstGeom>
          <a:solidFill>
            <a:schemeClr val="bg1"/>
          </a:solidFill>
          <a:ln w="9525">
            <a:noFill/>
            <a:miter lim="800000"/>
            <a:headEnd/>
            <a:tailEnd/>
          </a:ln>
          <a:effectLst/>
        </p:spPr>
        <p:txBody>
          <a:bodyPr wrap="none" anchor="ctr"/>
          <a:lstStyle/>
          <a:p>
            <a:pPr>
              <a:defRPr/>
            </a:pPr>
            <a:endParaRPr lang="en-US">
              <a:latin typeface="Arial" charset="0"/>
              <a:cs typeface="+mn-cs"/>
            </a:endParaRPr>
          </a:p>
        </p:txBody>
      </p:sp>
      <p:pic>
        <p:nvPicPr>
          <p:cNvPr id="1032" name="Picture 16" descr="Boy Scout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5025" y="5824538"/>
            <a:ext cx="7953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txStyles>
    <p:titleStyle>
      <a:lvl1pPr algn="l" rtl="0" eaLnBrk="0" fontAlgn="base" hangingPunct="0">
        <a:spcBef>
          <a:spcPct val="0"/>
        </a:spcBef>
        <a:spcAft>
          <a:spcPct val="0"/>
        </a:spcAft>
        <a:defRPr sz="3200" b="1" i="1">
          <a:solidFill>
            <a:srgbClr val="000066"/>
          </a:solidFill>
          <a:latin typeface="+mj-lt"/>
          <a:ea typeface="+mj-ea"/>
          <a:cs typeface="+mj-cs"/>
        </a:defRPr>
      </a:lvl1pPr>
      <a:lvl2pPr algn="l" rtl="0" eaLnBrk="0" fontAlgn="base" hangingPunct="0">
        <a:spcBef>
          <a:spcPct val="0"/>
        </a:spcBef>
        <a:spcAft>
          <a:spcPct val="0"/>
        </a:spcAft>
        <a:defRPr sz="3200" b="1" i="1">
          <a:solidFill>
            <a:srgbClr val="000066"/>
          </a:solidFill>
          <a:latin typeface="Arial" charset="0"/>
        </a:defRPr>
      </a:lvl2pPr>
      <a:lvl3pPr algn="l" rtl="0" eaLnBrk="0" fontAlgn="base" hangingPunct="0">
        <a:spcBef>
          <a:spcPct val="0"/>
        </a:spcBef>
        <a:spcAft>
          <a:spcPct val="0"/>
        </a:spcAft>
        <a:defRPr sz="3200" b="1" i="1">
          <a:solidFill>
            <a:srgbClr val="000066"/>
          </a:solidFill>
          <a:latin typeface="Arial" charset="0"/>
        </a:defRPr>
      </a:lvl3pPr>
      <a:lvl4pPr algn="l" rtl="0" eaLnBrk="0" fontAlgn="base" hangingPunct="0">
        <a:spcBef>
          <a:spcPct val="0"/>
        </a:spcBef>
        <a:spcAft>
          <a:spcPct val="0"/>
        </a:spcAft>
        <a:defRPr sz="3200" b="1" i="1">
          <a:solidFill>
            <a:srgbClr val="000066"/>
          </a:solidFill>
          <a:latin typeface="Arial" charset="0"/>
        </a:defRPr>
      </a:lvl4pPr>
      <a:lvl5pPr algn="l" rtl="0" eaLnBrk="0" fontAlgn="base" hangingPunct="0">
        <a:spcBef>
          <a:spcPct val="0"/>
        </a:spcBef>
        <a:spcAft>
          <a:spcPct val="0"/>
        </a:spcAft>
        <a:defRPr sz="3200" b="1" i="1">
          <a:solidFill>
            <a:srgbClr val="000066"/>
          </a:solidFill>
          <a:latin typeface="Arial" charset="0"/>
        </a:defRPr>
      </a:lvl5pPr>
      <a:lvl6pPr marL="457200" algn="l" rtl="0" eaLnBrk="1" fontAlgn="base" hangingPunct="1">
        <a:spcBef>
          <a:spcPct val="0"/>
        </a:spcBef>
        <a:spcAft>
          <a:spcPct val="0"/>
        </a:spcAft>
        <a:defRPr sz="3200" b="1" i="1">
          <a:solidFill>
            <a:srgbClr val="000066"/>
          </a:solidFill>
          <a:latin typeface="Arial" charset="0"/>
        </a:defRPr>
      </a:lvl6pPr>
      <a:lvl7pPr marL="914400" algn="l" rtl="0" eaLnBrk="1" fontAlgn="base" hangingPunct="1">
        <a:spcBef>
          <a:spcPct val="0"/>
        </a:spcBef>
        <a:spcAft>
          <a:spcPct val="0"/>
        </a:spcAft>
        <a:defRPr sz="3200" b="1" i="1">
          <a:solidFill>
            <a:srgbClr val="000066"/>
          </a:solidFill>
          <a:latin typeface="Arial" charset="0"/>
        </a:defRPr>
      </a:lvl7pPr>
      <a:lvl8pPr marL="1371600" algn="l" rtl="0" eaLnBrk="1" fontAlgn="base" hangingPunct="1">
        <a:spcBef>
          <a:spcPct val="0"/>
        </a:spcBef>
        <a:spcAft>
          <a:spcPct val="0"/>
        </a:spcAft>
        <a:defRPr sz="3200" b="1" i="1">
          <a:solidFill>
            <a:srgbClr val="000066"/>
          </a:solidFill>
          <a:latin typeface="Arial" charset="0"/>
        </a:defRPr>
      </a:lvl8pPr>
      <a:lvl9pPr marL="1828800" algn="l" rtl="0" eaLnBrk="1" fontAlgn="base" hangingPunct="1">
        <a:spcBef>
          <a:spcPct val="0"/>
        </a:spcBef>
        <a:spcAft>
          <a:spcPct val="0"/>
        </a:spcAft>
        <a:defRPr sz="3200" b="1" i="1">
          <a:solidFill>
            <a:srgbClr val="000066"/>
          </a:solidFill>
          <a:latin typeface="Arial" charset="0"/>
        </a:defRPr>
      </a:lvl9pPr>
    </p:titleStyle>
    <p:bodyStyle>
      <a:lvl1pPr marL="342900" indent="-342900" algn="l" rtl="0" eaLnBrk="0" fontAlgn="base" hangingPunct="0">
        <a:spcBef>
          <a:spcPct val="20000"/>
        </a:spcBef>
        <a:spcAft>
          <a:spcPct val="0"/>
        </a:spcAft>
        <a:buClr>
          <a:srgbClr val="F58025"/>
        </a:buClr>
        <a:buFont typeface="Arial" panose="020B0604020202020204" pitchFamily="34" charset="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58025"/>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58025"/>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F58025"/>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58025"/>
        </a:buClr>
        <a:buFont typeface="Wingdings" panose="05000000000000000000"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rgbClr val="F58025"/>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rgbClr val="F58025"/>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rgbClr val="F58025"/>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rgbClr val="F58025"/>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bwMode="ltGray">
          <a:xfrm>
            <a:off x="381000" y="762000"/>
            <a:ext cx="4191000" cy="2236788"/>
          </a:xfrm>
        </p:spPr>
        <p:txBody>
          <a:bodyPr/>
          <a:lstStyle/>
          <a:p>
            <a:pPr eaLnBrk="1" hangingPunct="1"/>
            <a:r>
              <a:rPr lang="en-US" altLang="en-US" sz="4000" smtClean="0">
                <a:solidFill>
                  <a:srgbClr val="000066"/>
                </a:solidFill>
              </a:rPr>
              <a:t>Introduction to Leadership Skills for Troops</a:t>
            </a:r>
          </a:p>
        </p:txBody>
      </p:sp>
      <p:sp>
        <p:nvSpPr>
          <p:cNvPr id="3075" name="Rectangle 7"/>
          <p:cNvSpPr>
            <a:spLocks noGrp="1" noChangeArrowheads="1"/>
          </p:cNvSpPr>
          <p:nvPr>
            <p:ph type="subTitle" idx="1"/>
          </p:nvPr>
        </p:nvSpPr>
        <p:spPr bwMode="ltGray">
          <a:xfrm>
            <a:off x="612775" y="2566988"/>
            <a:ext cx="7920038" cy="1438275"/>
          </a:xfrm>
        </p:spPr>
        <p:txBody>
          <a:bodyPr/>
          <a:lstStyle/>
          <a:p>
            <a:pPr eaLnBrk="1" hangingPunct="1">
              <a:buFont typeface="Arial" panose="020B0604020202020204" pitchFamily="34" charset="0"/>
              <a:buNone/>
            </a:pPr>
            <a:r>
              <a:rPr lang="en-US" altLang="en-US" sz="2800" dirty="0" smtClean="0">
                <a:solidFill>
                  <a:srgbClr val="000066"/>
                </a:solidFill>
              </a:rPr>
              <a:t> </a:t>
            </a:r>
            <a:r>
              <a:rPr lang="en-US" altLang="en-US" sz="2800" dirty="0" smtClean="0"/>
              <a:t/>
            </a:r>
            <a:br>
              <a:rPr lang="en-US" altLang="en-US" sz="2800" dirty="0" smtClean="0"/>
            </a:br>
            <a:r>
              <a:rPr lang="en-US" altLang="en-US" sz="2800" dirty="0" smtClean="0"/>
              <a:t>Robert Hazzard</a:t>
            </a:r>
            <a:r>
              <a:rPr lang="en-US" altLang="en-US" dirty="0" smtClean="0"/>
              <a:t/>
            </a:r>
            <a:br>
              <a:rPr lang="en-US" altLang="en-US" dirty="0" smtClean="0"/>
            </a:br>
            <a:r>
              <a:rPr lang="en-US" altLang="en-US" dirty="0" smtClean="0"/>
              <a:t>February 20, 2016</a:t>
            </a:r>
          </a:p>
        </p:txBody>
      </p:sp>
      <p:pic>
        <p:nvPicPr>
          <p:cNvPr id="30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3"/>
          <p:cNvSpPr>
            <a:spLocks noGrp="1"/>
          </p:cNvSpPr>
          <p:nvPr>
            <p:ph type="title" idx="4294967295"/>
          </p:nvPr>
        </p:nvSpPr>
        <p:spPr>
          <a:xfrm>
            <a:off x="755650" y="274638"/>
            <a:ext cx="8235950" cy="490537"/>
          </a:xfrm>
        </p:spPr>
        <p:txBody>
          <a:bodyPr/>
          <a:lstStyle/>
          <a:p>
            <a:pPr eaLnBrk="1" hangingPunct="1"/>
            <a:r>
              <a:rPr lang="en-US" altLang="en-US" dirty="0" smtClean="0"/>
              <a:t>Troop 203 Organization - 2016</a:t>
            </a:r>
          </a:p>
        </p:txBody>
      </p:sp>
      <p:pic>
        <p:nvPicPr>
          <p:cNvPr id="3" name="Picture 2"/>
          <p:cNvPicPr>
            <a:picLocks noChangeAspect="1"/>
          </p:cNvPicPr>
          <p:nvPr/>
        </p:nvPicPr>
        <p:blipFill>
          <a:blip r:embed="rId2"/>
          <a:stretch>
            <a:fillRect/>
          </a:stretch>
        </p:blipFill>
        <p:spPr>
          <a:xfrm>
            <a:off x="457200" y="1066800"/>
            <a:ext cx="6703872" cy="5169677"/>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755650" y="274638"/>
            <a:ext cx="8007350" cy="490537"/>
          </a:xfrm>
        </p:spPr>
        <p:txBody>
          <a:bodyPr/>
          <a:lstStyle/>
          <a:p>
            <a:pPr eaLnBrk="1" hangingPunct="1"/>
            <a:r>
              <a:rPr lang="en-US" altLang="en-US" smtClean="0"/>
              <a:t>Scout Positions</a:t>
            </a:r>
          </a:p>
        </p:txBody>
      </p:sp>
      <p:sp>
        <p:nvSpPr>
          <p:cNvPr id="12291" name="Content Placeholder 4"/>
          <p:cNvSpPr>
            <a:spLocks noGrp="1"/>
          </p:cNvSpPr>
          <p:nvPr>
            <p:ph sz="half" idx="1"/>
          </p:nvPr>
        </p:nvSpPr>
        <p:spPr/>
        <p:txBody>
          <a:bodyPr/>
          <a:lstStyle/>
          <a:p>
            <a:pPr eaLnBrk="1" hangingPunct="1"/>
            <a:r>
              <a:rPr lang="en-US" altLang="en-US" smtClean="0"/>
              <a:t>Senior Patrol Leader</a:t>
            </a:r>
          </a:p>
          <a:p>
            <a:pPr eaLnBrk="1" hangingPunct="1"/>
            <a:r>
              <a:rPr lang="en-US" altLang="en-US" smtClean="0"/>
              <a:t>Assistant Senior Patrol Leader</a:t>
            </a:r>
          </a:p>
          <a:p>
            <a:pPr eaLnBrk="1" hangingPunct="1"/>
            <a:r>
              <a:rPr lang="en-US" altLang="en-US" smtClean="0"/>
              <a:t>Patrol Leader</a:t>
            </a:r>
          </a:p>
          <a:p>
            <a:pPr eaLnBrk="1" hangingPunct="1"/>
            <a:r>
              <a:rPr lang="en-US" altLang="en-US" smtClean="0"/>
              <a:t>Assistant Patrol Leader</a:t>
            </a:r>
          </a:p>
          <a:p>
            <a:pPr eaLnBrk="1" hangingPunct="1"/>
            <a:r>
              <a:rPr lang="en-US" altLang="en-US" smtClean="0"/>
              <a:t>Troop Guide</a:t>
            </a:r>
          </a:p>
          <a:p>
            <a:pPr eaLnBrk="1" hangingPunct="1"/>
            <a:r>
              <a:rPr lang="en-US" altLang="en-US" smtClean="0"/>
              <a:t>Den Chief</a:t>
            </a:r>
          </a:p>
          <a:p>
            <a:pPr eaLnBrk="1" hangingPunct="1"/>
            <a:r>
              <a:rPr lang="en-US" altLang="en-US" smtClean="0"/>
              <a:t>Historian</a:t>
            </a:r>
          </a:p>
          <a:p>
            <a:pPr eaLnBrk="1" hangingPunct="1"/>
            <a:r>
              <a:rPr lang="en-US" altLang="en-US" smtClean="0"/>
              <a:t>Librarian</a:t>
            </a:r>
          </a:p>
        </p:txBody>
      </p:sp>
      <p:sp>
        <p:nvSpPr>
          <p:cNvPr id="12292" name="Content Placeholder 5"/>
          <p:cNvSpPr>
            <a:spLocks noGrp="1"/>
          </p:cNvSpPr>
          <p:nvPr>
            <p:ph sz="half" idx="2"/>
          </p:nvPr>
        </p:nvSpPr>
        <p:spPr>
          <a:xfrm>
            <a:off x="4648200" y="1341438"/>
            <a:ext cx="4267200" cy="4608512"/>
          </a:xfrm>
        </p:spPr>
        <p:txBody>
          <a:bodyPr/>
          <a:lstStyle/>
          <a:p>
            <a:pPr eaLnBrk="1" hangingPunct="1"/>
            <a:r>
              <a:rPr lang="en-US" altLang="en-US" smtClean="0"/>
              <a:t>Order of the Arrow Representative</a:t>
            </a:r>
          </a:p>
          <a:p>
            <a:pPr eaLnBrk="1" hangingPunct="1"/>
            <a:r>
              <a:rPr lang="en-US" altLang="en-US" smtClean="0"/>
              <a:t>Quartermaster</a:t>
            </a:r>
          </a:p>
          <a:p>
            <a:pPr eaLnBrk="1" hangingPunct="1"/>
            <a:r>
              <a:rPr lang="en-US" altLang="en-US" smtClean="0"/>
              <a:t>Scribe</a:t>
            </a:r>
          </a:p>
          <a:p>
            <a:pPr eaLnBrk="1" hangingPunct="1"/>
            <a:r>
              <a:rPr lang="en-US" altLang="en-US" smtClean="0"/>
              <a:t>Instructor</a:t>
            </a:r>
          </a:p>
          <a:p>
            <a:pPr eaLnBrk="1" hangingPunct="1"/>
            <a:r>
              <a:rPr lang="en-US" altLang="en-US" smtClean="0"/>
              <a:t>Chaplain’s Aide</a:t>
            </a:r>
          </a:p>
          <a:p>
            <a:pPr eaLnBrk="1" hangingPunct="1"/>
            <a:r>
              <a:rPr lang="en-US" altLang="en-US" smtClean="0"/>
              <a:t>Webmaster</a:t>
            </a:r>
          </a:p>
          <a:p>
            <a:pPr eaLnBrk="1" hangingPunct="1"/>
            <a:r>
              <a:rPr lang="en-US" altLang="en-US" smtClean="0"/>
              <a:t>LNT Trainer</a:t>
            </a:r>
          </a:p>
          <a:p>
            <a:pPr eaLnBrk="1" hangingPunct="1"/>
            <a:r>
              <a:rPr lang="en-US" altLang="en-US" smtClean="0"/>
              <a:t>Jr. Ass’t Scoutmaster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Senior Patrol Leader</a:t>
            </a:r>
          </a:p>
        </p:txBody>
      </p:sp>
      <p:sp>
        <p:nvSpPr>
          <p:cNvPr id="13315" name="Content Placeholder 2"/>
          <p:cNvSpPr>
            <a:spLocks noGrp="1"/>
          </p:cNvSpPr>
          <p:nvPr>
            <p:ph sz="half" idx="1"/>
          </p:nvPr>
        </p:nvSpPr>
        <p:spPr/>
        <p:txBody>
          <a:bodyPr/>
          <a:lstStyle/>
          <a:p>
            <a:pPr eaLnBrk="1" hangingPunct="1"/>
            <a:r>
              <a:rPr lang="en-US" altLang="en-US" sz="2000" b="0" smtClean="0"/>
              <a:t>Preside at all troop meetings, events, activities, and annual program planning conference.</a:t>
            </a:r>
          </a:p>
          <a:p>
            <a:pPr eaLnBrk="1" hangingPunct="1"/>
            <a:r>
              <a:rPr lang="en-US" altLang="en-US" sz="2000" b="0" smtClean="0"/>
              <a:t>Chair the patrol leaders’ council.</a:t>
            </a:r>
          </a:p>
          <a:p>
            <a:pPr eaLnBrk="1" hangingPunct="1"/>
            <a:r>
              <a:rPr lang="en-US" altLang="en-US" sz="2000" b="0" smtClean="0"/>
              <a:t>Appoint Scout leaders with the advice and consent of the Scoutmaster.</a:t>
            </a:r>
          </a:p>
          <a:p>
            <a:pPr eaLnBrk="1" hangingPunct="1"/>
            <a:r>
              <a:rPr lang="en-US" altLang="en-US" sz="2000" b="0" smtClean="0"/>
              <a:t>Assign duties and responsibilities to other Scout leaders.</a:t>
            </a:r>
          </a:p>
          <a:p>
            <a:pPr eaLnBrk="1" hangingPunct="1"/>
            <a:r>
              <a:rPr lang="en-US" altLang="en-US" sz="2000" b="0" smtClean="0"/>
              <a:t>Work with the Scoutmaster in training Scout leaders.</a:t>
            </a:r>
          </a:p>
        </p:txBody>
      </p:sp>
      <p:sp>
        <p:nvSpPr>
          <p:cNvPr id="13316" name="Content Placeholder 3"/>
          <p:cNvSpPr>
            <a:spLocks noGrp="1"/>
          </p:cNvSpPr>
          <p:nvPr>
            <p:ph sz="half" idx="2"/>
          </p:nvPr>
        </p:nvSpPr>
        <p:spPr/>
        <p:txBody>
          <a:bodyPr/>
          <a:lstStyle/>
          <a:p>
            <a:pPr eaLnBrk="1" hangingPunct="1"/>
            <a:r>
              <a:rPr lang="en-US" altLang="en-US" sz="2000" b="0" smtClean="0"/>
              <a:t>Set and enforce the tone for good Scout behavior within the troop.</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19697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Assistant Senior Patrol Leader</a:t>
            </a:r>
          </a:p>
        </p:txBody>
      </p:sp>
      <p:sp>
        <p:nvSpPr>
          <p:cNvPr id="14339" name="Content Placeholder 2"/>
          <p:cNvSpPr>
            <a:spLocks noGrp="1"/>
          </p:cNvSpPr>
          <p:nvPr>
            <p:ph sz="half" idx="1"/>
          </p:nvPr>
        </p:nvSpPr>
        <p:spPr>
          <a:xfrm>
            <a:off x="457200" y="1341438"/>
            <a:ext cx="4038600" cy="5211762"/>
          </a:xfrm>
        </p:spPr>
        <p:txBody>
          <a:bodyPr/>
          <a:lstStyle/>
          <a:p>
            <a:pPr eaLnBrk="1" hangingPunct="1"/>
            <a:r>
              <a:rPr lang="en-US" altLang="en-US" sz="2000" b="0" smtClean="0"/>
              <a:t>Be responsible for training and giving direct leadership to the following appointed Scout leaders: </a:t>
            </a:r>
          </a:p>
          <a:p>
            <a:pPr lvl="1" eaLnBrk="1" hangingPunct="1"/>
            <a:r>
              <a:rPr lang="en-US" altLang="en-US" sz="1600" smtClean="0"/>
              <a:t>Historian, </a:t>
            </a:r>
          </a:p>
          <a:p>
            <a:pPr lvl="1" eaLnBrk="1" hangingPunct="1"/>
            <a:r>
              <a:rPr lang="en-US" altLang="en-US" sz="1600" smtClean="0"/>
              <a:t>Order of the Arrow troop representative, </a:t>
            </a:r>
          </a:p>
          <a:p>
            <a:pPr lvl="1" eaLnBrk="1" hangingPunct="1"/>
            <a:r>
              <a:rPr lang="en-US" altLang="en-US" sz="1600" smtClean="0"/>
              <a:t>Scribe, </a:t>
            </a:r>
          </a:p>
          <a:p>
            <a:pPr lvl="1" eaLnBrk="1" hangingPunct="1"/>
            <a:r>
              <a:rPr lang="en-US" altLang="en-US" sz="1600" smtClean="0"/>
              <a:t>Librarian, </a:t>
            </a:r>
          </a:p>
          <a:p>
            <a:pPr lvl="1" eaLnBrk="1" hangingPunct="1"/>
            <a:r>
              <a:rPr lang="en-US" altLang="en-US" sz="1600" smtClean="0"/>
              <a:t>Instructor, </a:t>
            </a:r>
          </a:p>
          <a:p>
            <a:pPr lvl="1" eaLnBrk="1" hangingPunct="1"/>
            <a:r>
              <a:rPr lang="en-US" altLang="en-US" sz="1600" smtClean="0"/>
              <a:t>Quartermaster, and </a:t>
            </a:r>
          </a:p>
          <a:p>
            <a:pPr lvl="1" eaLnBrk="1" hangingPunct="1"/>
            <a:r>
              <a:rPr lang="en-US" altLang="en-US" sz="1600" smtClean="0"/>
              <a:t>Chaplain aide</a:t>
            </a:r>
          </a:p>
          <a:p>
            <a:pPr eaLnBrk="1" hangingPunct="1"/>
            <a:r>
              <a:rPr lang="en-US" altLang="en-US" sz="2000" b="0" smtClean="0"/>
              <a:t>Help lead meetings and activities as called upon by the senior patrol leader.</a:t>
            </a:r>
          </a:p>
          <a:p>
            <a:pPr eaLnBrk="1" hangingPunct="1"/>
            <a:r>
              <a:rPr lang="en-US" altLang="en-US" sz="2000" b="0" smtClean="0"/>
              <a:t>Guide the troop in the senior patrol leader’s absence.</a:t>
            </a:r>
          </a:p>
        </p:txBody>
      </p:sp>
      <p:sp>
        <p:nvSpPr>
          <p:cNvPr id="14340" name="Content Placeholder 3"/>
          <p:cNvSpPr>
            <a:spLocks noGrp="1"/>
          </p:cNvSpPr>
          <p:nvPr>
            <p:ph sz="half" idx="2"/>
          </p:nvPr>
        </p:nvSpPr>
        <p:spPr/>
        <p:txBody>
          <a:bodyPr/>
          <a:lstStyle/>
          <a:p>
            <a:pPr eaLnBrk="1" hangingPunct="1"/>
            <a:r>
              <a:rPr lang="en-US" altLang="en-US" sz="2000" b="0" smtClean="0"/>
              <a:t>Perform tasks assigned by the senior patrol leader.</a:t>
            </a:r>
          </a:p>
          <a:p>
            <a:pPr eaLnBrk="1" hangingPunct="1"/>
            <a:r>
              <a:rPr lang="en-US" altLang="en-US" sz="2000" b="0" smtClean="0"/>
              <a:t>Function as a member of the patrol leaders’ council.</a:t>
            </a:r>
          </a:p>
          <a:p>
            <a:pPr eaLnBrk="1" hangingPunct="1"/>
            <a:r>
              <a:rPr lang="en-US" altLang="en-US" sz="2000" b="0" smtClean="0"/>
              <a:t>Help set and enforce the tone for good Scout behavior within the troop.</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Patrol Leader</a:t>
            </a:r>
          </a:p>
        </p:txBody>
      </p:sp>
      <p:sp>
        <p:nvSpPr>
          <p:cNvPr id="15363" name="Content Placeholder 2"/>
          <p:cNvSpPr>
            <a:spLocks noGrp="1"/>
          </p:cNvSpPr>
          <p:nvPr>
            <p:ph sz="half" idx="1"/>
          </p:nvPr>
        </p:nvSpPr>
        <p:spPr>
          <a:xfrm>
            <a:off x="457200" y="1341438"/>
            <a:ext cx="4038600" cy="5211762"/>
          </a:xfrm>
        </p:spPr>
        <p:txBody>
          <a:bodyPr/>
          <a:lstStyle/>
          <a:p>
            <a:pPr eaLnBrk="1" hangingPunct="1"/>
            <a:r>
              <a:rPr lang="en-US" altLang="en-US" sz="2000" b="0" smtClean="0"/>
              <a:t>Plan and lead patrol meetings and activities.</a:t>
            </a:r>
          </a:p>
          <a:p>
            <a:pPr eaLnBrk="1" hangingPunct="1"/>
            <a:r>
              <a:rPr lang="en-US" altLang="en-US" sz="2000" b="0" smtClean="0"/>
              <a:t>Keep patrol members informed.</a:t>
            </a:r>
          </a:p>
          <a:p>
            <a:pPr eaLnBrk="1" hangingPunct="1"/>
            <a:r>
              <a:rPr lang="en-US" altLang="en-US" sz="2000" b="0" smtClean="0"/>
              <a:t>Assign each patrol member needed tasks and help them succeed.</a:t>
            </a:r>
          </a:p>
          <a:p>
            <a:pPr eaLnBrk="1" hangingPunct="1"/>
            <a:r>
              <a:rPr lang="en-US" altLang="en-US" sz="2000" b="0" smtClean="0"/>
              <a:t>Represent the patrol at all patrol leaders’ council meetings and the annual program planning conference.</a:t>
            </a:r>
          </a:p>
          <a:p>
            <a:pPr eaLnBrk="1" hangingPunct="1"/>
            <a:r>
              <a:rPr lang="en-US" altLang="en-US" sz="2000" b="0" smtClean="0"/>
              <a:t>Prepare the patrol to take part in all troop activities.</a:t>
            </a:r>
          </a:p>
        </p:txBody>
      </p:sp>
      <p:sp>
        <p:nvSpPr>
          <p:cNvPr id="15364" name="Content Placeholder 3"/>
          <p:cNvSpPr>
            <a:spLocks noGrp="1"/>
          </p:cNvSpPr>
          <p:nvPr>
            <p:ph sz="half" idx="2"/>
          </p:nvPr>
        </p:nvSpPr>
        <p:spPr/>
        <p:txBody>
          <a:bodyPr/>
          <a:lstStyle/>
          <a:p>
            <a:pPr eaLnBrk="1" hangingPunct="1"/>
            <a:r>
              <a:rPr lang="en-US" altLang="en-US" sz="2000" b="0" smtClean="0"/>
              <a:t>Show and help develop patrol spirit.</a:t>
            </a:r>
          </a:p>
          <a:p>
            <a:pPr eaLnBrk="1" hangingPunct="1"/>
            <a:r>
              <a:rPr lang="en-US" altLang="en-US" sz="2000" b="0" smtClean="0"/>
              <a:t>Work with other troop leaders to make the troop run well.</a:t>
            </a:r>
          </a:p>
          <a:p>
            <a:pPr eaLnBrk="1" hangingPunct="1"/>
            <a:r>
              <a:rPr lang="en-US" altLang="en-US" sz="2000" b="0" smtClean="0"/>
              <a:t>Know what patrol members and other leaders can do.</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Assistant Patrol Leader</a:t>
            </a:r>
          </a:p>
        </p:txBody>
      </p:sp>
      <p:sp>
        <p:nvSpPr>
          <p:cNvPr id="16387" name="Content Placeholder 2"/>
          <p:cNvSpPr>
            <a:spLocks noGrp="1"/>
          </p:cNvSpPr>
          <p:nvPr>
            <p:ph sz="half" idx="1"/>
          </p:nvPr>
        </p:nvSpPr>
        <p:spPr>
          <a:xfrm>
            <a:off x="457200" y="1341438"/>
            <a:ext cx="4038600" cy="5211762"/>
          </a:xfrm>
        </p:spPr>
        <p:txBody>
          <a:bodyPr/>
          <a:lstStyle/>
          <a:p>
            <a:pPr eaLnBrk="1" hangingPunct="1"/>
            <a:r>
              <a:rPr lang="en-US" altLang="en-US" sz="2000" b="0" smtClean="0"/>
              <a:t>Help the patrol leader plan and lead patrol meetings and activities.</a:t>
            </a:r>
          </a:p>
          <a:p>
            <a:pPr eaLnBrk="1" hangingPunct="1"/>
            <a:r>
              <a:rPr lang="en-US" altLang="en-US" sz="2000" b="0" smtClean="0"/>
              <a:t>Help the patrol leader keep patrol members informed.</a:t>
            </a:r>
          </a:p>
          <a:p>
            <a:pPr eaLnBrk="1" hangingPunct="1"/>
            <a:r>
              <a:rPr lang="en-US" altLang="en-US" sz="2000" b="0" smtClean="0"/>
              <a:t>Help the patrol leader prepare the patrol to take part in all troop activities.</a:t>
            </a:r>
          </a:p>
          <a:p>
            <a:pPr eaLnBrk="1" hangingPunct="1"/>
            <a:r>
              <a:rPr lang="en-US" altLang="en-US" sz="2000" b="0" smtClean="0"/>
              <a:t>Lead the patrol in the patrol leader’s absence.</a:t>
            </a:r>
          </a:p>
          <a:p>
            <a:pPr eaLnBrk="1" hangingPunct="1"/>
            <a:r>
              <a:rPr lang="en-US" altLang="en-US" sz="2000" b="0" smtClean="0"/>
              <a:t>Show and help develop patrol spirit.</a:t>
            </a:r>
          </a:p>
        </p:txBody>
      </p:sp>
      <p:sp>
        <p:nvSpPr>
          <p:cNvPr id="16388" name="Content Placeholder 3"/>
          <p:cNvSpPr>
            <a:spLocks noGrp="1"/>
          </p:cNvSpPr>
          <p:nvPr>
            <p:ph sz="half" idx="2"/>
          </p:nvPr>
        </p:nvSpPr>
        <p:spPr/>
        <p:txBody>
          <a:bodyPr/>
          <a:lstStyle/>
          <a:p>
            <a:pPr eaLnBrk="1" hangingPunct="1"/>
            <a:r>
              <a:rPr lang="en-US" altLang="en-US" sz="2000" b="0" smtClean="0"/>
              <a:t>Represent the patrol at all patrol leaders’ council meetings in the patrol leader’s absence.</a:t>
            </a:r>
          </a:p>
          <a:p>
            <a:pPr eaLnBrk="1" hangingPunct="1"/>
            <a:r>
              <a:rPr lang="en-US" altLang="en-US" sz="2000" b="0" smtClean="0"/>
              <a:t>Work with other troop leaders to make the troop run well.</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Troop Guide</a:t>
            </a:r>
          </a:p>
        </p:txBody>
      </p:sp>
      <p:sp>
        <p:nvSpPr>
          <p:cNvPr id="17411" name="Content Placeholder 2"/>
          <p:cNvSpPr>
            <a:spLocks noGrp="1"/>
          </p:cNvSpPr>
          <p:nvPr>
            <p:ph sz="half" idx="1"/>
          </p:nvPr>
        </p:nvSpPr>
        <p:spPr>
          <a:xfrm>
            <a:off x="457200" y="1341438"/>
            <a:ext cx="4267200" cy="5211762"/>
          </a:xfrm>
        </p:spPr>
        <p:txBody>
          <a:bodyPr/>
          <a:lstStyle/>
          <a:p>
            <a:pPr eaLnBrk="1" hangingPunct="1"/>
            <a:r>
              <a:rPr lang="en-US" altLang="en-US" sz="2000" b="0" smtClean="0"/>
              <a:t>Introduce new Scouts to troop operations.</a:t>
            </a:r>
          </a:p>
          <a:p>
            <a:pPr eaLnBrk="1" hangingPunct="1"/>
            <a:r>
              <a:rPr lang="en-US" altLang="en-US" sz="2000" b="0" smtClean="0"/>
              <a:t>Guide new Scouts through early Scouting activities.</a:t>
            </a:r>
          </a:p>
          <a:p>
            <a:pPr eaLnBrk="1" hangingPunct="1"/>
            <a:r>
              <a:rPr lang="en-US" altLang="en-US" sz="2000" b="0" smtClean="0"/>
              <a:t>Help set and enforce the tone for good Scout behavior within the troop.</a:t>
            </a:r>
          </a:p>
          <a:p>
            <a:pPr eaLnBrk="1" hangingPunct="1"/>
            <a:r>
              <a:rPr lang="en-US" altLang="en-US" sz="2000" b="0" smtClean="0"/>
              <a:t>Ensure older Scouts never harass or bully new Scouts.</a:t>
            </a:r>
          </a:p>
          <a:p>
            <a:pPr eaLnBrk="1" hangingPunct="1"/>
            <a:r>
              <a:rPr lang="en-US" altLang="en-US" sz="2000" b="0" smtClean="0"/>
              <a:t>Help new Scouts earn the First Class rank in their first year.</a:t>
            </a:r>
          </a:p>
          <a:p>
            <a:pPr eaLnBrk="1" hangingPunct="1"/>
            <a:r>
              <a:rPr lang="en-US" altLang="en-US" sz="2000" b="0" smtClean="0"/>
              <a:t>Coach the patrol leader of the new-Scout patrol on his duties.</a:t>
            </a:r>
          </a:p>
          <a:p>
            <a:pPr eaLnBrk="1" hangingPunct="1"/>
            <a:r>
              <a:rPr lang="en-US" altLang="en-US" sz="2000" b="0" smtClean="0"/>
              <a:t>Work with the patrol leader at patrol leaders’ council meetings.</a:t>
            </a:r>
          </a:p>
        </p:txBody>
      </p:sp>
      <p:sp>
        <p:nvSpPr>
          <p:cNvPr id="17412" name="Content Placeholder 3"/>
          <p:cNvSpPr>
            <a:spLocks noGrp="1"/>
          </p:cNvSpPr>
          <p:nvPr>
            <p:ph sz="half" idx="2"/>
          </p:nvPr>
        </p:nvSpPr>
        <p:spPr>
          <a:xfrm>
            <a:off x="4648200" y="1341438"/>
            <a:ext cx="4343400" cy="4608512"/>
          </a:xfrm>
        </p:spPr>
        <p:txBody>
          <a:bodyPr/>
          <a:lstStyle/>
          <a:p>
            <a:pPr eaLnBrk="1" hangingPunct="1"/>
            <a:r>
              <a:rPr lang="en-US" altLang="en-US" sz="2000" b="0" smtClean="0"/>
              <a:t>Attend patrol leaders’ council meetings with the patrol leader of the new-Scout patrol.</a:t>
            </a:r>
          </a:p>
          <a:p>
            <a:pPr eaLnBrk="1" hangingPunct="1"/>
            <a:r>
              <a:rPr lang="en-US" altLang="en-US" sz="2000" b="0" smtClean="0"/>
              <a:t>Assist the assistant Scoutmaster with training.</a:t>
            </a:r>
          </a:p>
          <a:p>
            <a:pPr eaLnBrk="1" hangingPunct="1"/>
            <a:r>
              <a:rPr lang="en-US" altLang="en-US" sz="2000" b="0" smtClean="0"/>
              <a:t>Coach individual Scouts on Scouting challenges.</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a:t>
            </a:r>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Historian</a:t>
            </a:r>
          </a:p>
        </p:txBody>
      </p:sp>
      <p:sp>
        <p:nvSpPr>
          <p:cNvPr id="19459" name="Content Placeholder 2"/>
          <p:cNvSpPr>
            <a:spLocks noGrp="1"/>
          </p:cNvSpPr>
          <p:nvPr>
            <p:ph sz="half" idx="1"/>
          </p:nvPr>
        </p:nvSpPr>
        <p:spPr>
          <a:xfrm>
            <a:off x="457200" y="1341438"/>
            <a:ext cx="4038600" cy="5211762"/>
          </a:xfrm>
        </p:spPr>
        <p:txBody>
          <a:bodyPr/>
          <a:lstStyle/>
          <a:p>
            <a:pPr eaLnBrk="1" hangingPunct="1"/>
            <a:r>
              <a:rPr lang="en-US" altLang="en-US" sz="2000" b="0" smtClean="0"/>
              <a:t>Gather pictures and facts about past activities of the troop and keep them in scrapbooks, wall displays, or information files.</a:t>
            </a:r>
          </a:p>
          <a:p>
            <a:pPr eaLnBrk="1" hangingPunct="1"/>
            <a:r>
              <a:rPr lang="en-US" altLang="en-US" sz="2000" b="0" smtClean="0"/>
              <a:t>Take care of troop trophies and keepsakes.</a:t>
            </a:r>
          </a:p>
          <a:p>
            <a:pPr eaLnBrk="1" hangingPunct="1"/>
            <a:r>
              <a:rPr lang="en-US" altLang="en-US" sz="2000" b="0" smtClean="0"/>
              <a:t>Keep information about troop alumni.</a:t>
            </a:r>
          </a:p>
          <a:p>
            <a:pPr eaLnBrk="1" hangingPunct="1"/>
            <a:r>
              <a:rPr lang="en-US" altLang="en-US" sz="2000" b="0" smtClean="0"/>
              <a:t>Set a good example.</a:t>
            </a:r>
          </a:p>
        </p:txBody>
      </p:sp>
      <p:sp>
        <p:nvSpPr>
          <p:cNvPr id="19460" name="Content Placeholder 3"/>
          <p:cNvSpPr>
            <a:spLocks noGrp="1"/>
          </p:cNvSpPr>
          <p:nvPr>
            <p:ph sz="half" idx="2"/>
          </p:nvPr>
        </p:nvSpPr>
        <p:spPr/>
        <p:txBody>
          <a:bodyPr/>
          <a:lstStyle/>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650" y="457200"/>
            <a:ext cx="8159750" cy="490538"/>
          </a:xfrm>
        </p:spPr>
        <p:txBody>
          <a:bodyPr/>
          <a:lstStyle/>
          <a:p>
            <a:pPr eaLnBrk="1" hangingPunct="1"/>
            <a:r>
              <a:rPr lang="en-US" altLang="en-US" smtClean="0"/>
              <a:t>Order of the Arrow Troop </a:t>
            </a:r>
            <a:br>
              <a:rPr lang="en-US" altLang="en-US" smtClean="0"/>
            </a:br>
            <a:r>
              <a:rPr lang="en-US" altLang="en-US" smtClean="0"/>
              <a:t>Representative</a:t>
            </a:r>
          </a:p>
        </p:txBody>
      </p:sp>
      <p:sp>
        <p:nvSpPr>
          <p:cNvPr id="20483" name="Content Placeholder 2"/>
          <p:cNvSpPr>
            <a:spLocks noGrp="1"/>
          </p:cNvSpPr>
          <p:nvPr>
            <p:ph sz="half" idx="1"/>
          </p:nvPr>
        </p:nvSpPr>
        <p:spPr>
          <a:xfrm>
            <a:off x="457200" y="1341438"/>
            <a:ext cx="4038600" cy="5211762"/>
          </a:xfrm>
        </p:spPr>
        <p:txBody>
          <a:bodyPr/>
          <a:lstStyle/>
          <a:p>
            <a:pPr eaLnBrk="1" hangingPunct="1"/>
            <a:r>
              <a:rPr lang="en-US" altLang="en-US" sz="2000" b="0" smtClean="0"/>
              <a:t>Serve as a communication link between the lodge or chapter and the troop.</a:t>
            </a:r>
          </a:p>
          <a:p>
            <a:pPr eaLnBrk="1" hangingPunct="1"/>
            <a:r>
              <a:rPr lang="en-US" altLang="en-US" sz="2000" b="0" smtClean="0"/>
              <a:t>Encourage year-round and resident camping in the troop.</a:t>
            </a:r>
          </a:p>
          <a:p>
            <a:pPr eaLnBrk="1" hangingPunct="1"/>
            <a:r>
              <a:rPr lang="en-US" altLang="en-US" sz="2000" b="0" smtClean="0"/>
              <a:t>Encourage older-Scout participation in high-adventure programs.</a:t>
            </a:r>
          </a:p>
          <a:p>
            <a:pPr eaLnBrk="1" hangingPunct="1"/>
            <a:r>
              <a:rPr lang="en-US" altLang="en-US" sz="2000" b="0" smtClean="0"/>
              <a:t>Encourage Scouts to actively participate in community service projects.</a:t>
            </a:r>
          </a:p>
          <a:p>
            <a:pPr eaLnBrk="1" hangingPunct="1"/>
            <a:r>
              <a:rPr lang="en-US" altLang="en-US" sz="2000" b="0" smtClean="0"/>
              <a:t>Assist with leadership skills training in the troop.</a:t>
            </a:r>
          </a:p>
          <a:p>
            <a:pPr eaLnBrk="1" hangingPunct="1"/>
            <a:r>
              <a:rPr lang="en-US" altLang="en-US" sz="2000" b="0" smtClean="0"/>
              <a:t>Encourage Arrowmen to assume leadership positions in the troop.</a:t>
            </a:r>
          </a:p>
        </p:txBody>
      </p:sp>
      <p:sp>
        <p:nvSpPr>
          <p:cNvPr id="20484" name="Content Placeholder 3"/>
          <p:cNvSpPr>
            <a:spLocks noGrp="1"/>
          </p:cNvSpPr>
          <p:nvPr>
            <p:ph sz="half" idx="2"/>
          </p:nvPr>
        </p:nvSpPr>
        <p:spPr/>
        <p:txBody>
          <a:bodyPr/>
          <a:lstStyle/>
          <a:p>
            <a:pPr eaLnBrk="1" hangingPunct="1"/>
            <a:r>
              <a:rPr lang="en-US" altLang="en-US" sz="2000" b="0" smtClean="0"/>
              <a:t>Encourage Arrowmen in the troop to be active participants in lodge and/or chapter activities and to seal their membership in the Order by becoming Brotherhood members.</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Scout Law, and OA Obligation.</a:t>
            </a:r>
          </a:p>
          <a:p>
            <a:pPr eaLnBrk="1" hangingPunct="1"/>
            <a:r>
              <a:rPr lang="en-US" altLang="en-US" sz="2000" b="0" smtClean="0"/>
              <a:t>Show and help develop Scout spirit.</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430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55650" y="274638"/>
            <a:ext cx="8159750" cy="490537"/>
          </a:xfrm>
        </p:spPr>
        <p:txBody>
          <a:bodyPr/>
          <a:lstStyle/>
          <a:p>
            <a:pPr eaLnBrk="1" hangingPunct="1"/>
            <a:r>
              <a:rPr lang="en-US" altLang="en-US" smtClean="0"/>
              <a:t>Librarian</a:t>
            </a:r>
          </a:p>
        </p:txBody>
      </p:sp>
      <p:sp>
        <p:nvSpPr>
          <p:cNvPr id="21507" name="Content Placeholder 2"/>
          <p:cNvSpPr>
            <a:spLocks noGrp="1"/>
          </p:cNvSpPr>
          <p:nvPr>
            <p:ph sz="half" idx="1"/>
          </p:nvPr>
        </p:nvSpPr>
        <p:spPr>
          <a:xfrm>
            <a:off x="457200" y="1341438"/>
            <a:ext cx="4038600" cy="5211762"/>
          </a:xfrm>
        </p:spPr>
        <p:txBody>
          <a:bodyPr/>
          <a:lstStyle/>
          <a:p>
            <a:pPr eaLnBrk="1" hangingPunct="1"/>
            <a:r>
              <a:rPr lang="en-US" altLang="en-US" sz="2000" b="0" smtClean="0"/>
              <a:t>Establish and maintain a troop library.</a:t>
            </a:r>
          </a:p>
          <a:p>
            <a:pPr eaLnBrk="1" hangingPunct="1"/>
            <a:r>
              <a:rPr lang="en-US" altLang="en-US" sz="2000" b="0" smtClean="0"/>
              <a:t>Keep records on literature owned by the troop.</a:t>
            </a:r>
          </a:p>
          <a:p>
            <a:pPr eaLnBrk="1" hangingPunct="1"/>
            <a:r>
              <a:rPr lang="en-US" altLang="en-US" sz="2000" b="0" smtClean="0"/>
              <a:t>Add new or replacement items as needed.</a:t>
            </a:r>
          </a:p>
          <a:p>
            <a:pPr eaLnBrk="1" hangingPunct="1"/>
            <a:r>
              <a:rPr lang="en-US" altLang="en-US" sz="2000" b="0" smtClean="0"/>
              <a:t>Have literature available for borrowing at troop meetings.</a:t>
            </a:r>
          </a:p>
          <a:p>
            <a:pPr eaLnBrk="1" hangingPunct="1"/>
            <a:r>
              <a:rPr lang="en-US" altLang="en-US" sz="2000" b="0" smtClean="0"/>
              <a:t>Maintain a system to check literature in and out.</a:t>
            </a:r>
          </a:p>
        </p:txBody>
      </p:sp>
      <p:sp>
        <p:nvSpPr>
          <p:cNvPr id="21508" name="Content Placeholder 3"/>
          <p:cNvSpPr>
            <a:spLocks noGrp="1"/>
          </p:cNvSpPr>
          <p:nvPr>
            <p:ph sz="half" idx="2"/>
          </p:nvPr>
        </p:nvSpPr>
        <p:spPr/>
        <p:txBody>
          <a:bodyPr/>
          <a:lstStyle/>
          <a:p>
            <a:pPr eaLnBrk="1" hangingPunct="1"/>
            <a:r>
              <a:rPr lang="en-US" altLang="en-US" sz="2000" b="0" smtClean="0"/>
              <a:t>Follow up on late returns.</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Grp="1" noChangeArrowheads="1"/>
          </p:cNvSpPr>
          <p:nvPr>
            <p:ph type="title"/>
          </p:nvPr>
        </p:nvSpPr>
        <p:spPr/>
        <p:txBody>
          <a:bodyPr/>
          <a:lstStyle/>
          <a:p>
            <a:pPr eaLnBrk="1" hangingPunct="1"/>
            <a:r>
              <a:rPr lang="en-US" altLang="en-US" sz="4000" smtClean="0"/>
              <a:t>Today’s Agenda</a:t>
            </a:r>
          </a:p>
        </p:txBody>
      </p:sp>
      <p:sp>
        <p:nvSpPr>
          <p:cNvPr id="4099" name="Rectangle 18"/>
          <p:cNvSpPr>
            <a:spLocks noGrp="1" noChangeArrowheads="1"/>
          </p:cNvSpPr>
          <p:nvPr>
            <p:ph type="body" idx="1"/>
          </p:nvPr>
        </p:nvSpPr>
        <p:spPr>
          <a:xfrm>
            <a:off x="457200" y="1295400"/>
            <a:ext cx="8229600" cy="4654550"/>
          </a:xfrm>
        </p:spPr>
        <p:txBody>
          <a:bodyPr/>
          <a:lstStyle/>
          <a:p>
            <a:pPr marL="463550" indent="-463550" eaLnBrk="1" hangingPunct="1">
              <a:spcAft>
                <a:spcPct val="20000"/>
              </a:spcAft>
            </a:pPr>
            <a:r>
              <a:rPr lang="en-US" altLang="en-US" sz="2000" smtClean="0"/>
              <a:t>Module One—Troop Organization </a:t>
            </a:r>
            <a:r>
              <a:rPr lang="en-US" altLang="en-US" sz="2000" b="0" smtClean="0"/>
              <a:t>includes a description of each leadership position in the troop, including roles and responsibilities, troop organization, and introductions to vision and servant leadership. </a:t>
            </a:r>
            <a:r>
              <a:rPr lang="en-US" altLang="en-US" sz="2000" b="0" i="1" smtClean="0">
                <a:solidFill>
                  <a:srgbClr val="0070C0"/>
                </a:solidFill>
              </a:rPr>
              <a:t>(About an hour…)</a:t>
            </a:r>
          </a:p>
          <a:p>
            <a:pPr marL="463550" indent="-463550" eaLnBrk="1" hangingPunct="1">
              <a:spcAft>
                <a:spcPct val="20000"/>
              </a:spcAft>
            </a:pPr>
            <a:r>
              <a:rPr lang="en-US" altLang="en-US" sz="2000" smtClean="0"/>
              <a:t>Module Two—Tools of the Trade </a:t>
            </a:r>
            <a:r>
              <a:rPr lang="en-US" altLang="en-US" sz="2000" b="0" smtClean="0"/>
              <a:t>covers some core skill sets to help the Scout lead, including communicating, planning, and teaching. </a:t>
            </a:r>
            <a:r>
              <a:rPr lang="en-US" altLang="en-US" sz="2000" b="0" i="1" smtClean="0">
                <a:solidFill>
                  <a:srgbClr val="0070C0"/>
                </a:solidFill>
              </a:rPr>
              <a:t>(About an hour and a half…)</a:t>
            </a:r>
            <a:endParaRPr lang="en-US" altLang="en-US" sz="2000" b="0" smtClean="0"/>
          </a:p>
          <a:p>
            <a:pPr marL="463550" indent="-463550" eaLnBrk="1" hangingPunct="1">
              <a:spcAft>
                <a:spcPct val="20000"/>
              </a:spcAft>
            </a:pPr>
            <a:r>
              <a:rPr lang="en-US" altLang="en-US" sz="2000" smtClean="0"/>
              <a:t>Module Three—Leadership and Teamwork </a:t>
            </a:r>
            <a:r>
              <a:rPr lang="en-US" altLang="en-US" sz="2000" b="0" smtClean="0"/>
              <a:t>incorporates additional leadership tools for the Scout, including discussions of teams and team characteristics, the stages of team development and leadership, inclusion/using your team, ethics and values of a leader, and a more in-depth review of vision. </a:t>
            </a:r>
            <a:r>
              <a:rPr lang="en-US" altLang="en-US" sz="2000" b="0" i="1" smtClean="0">
                <a:solidFill>
                  <a:srgbClr val="0070C0"/>
                </a:solidFill>
              </a:rPr>
              <a:t>(About an hour…)</a:t>
            </a:r>
            <a:endParaRPr lang="en-US" altLang="en-US" sz="2000" b="0" smtClean="0"/>
          </a:p>
          <a:p>
            <a:pPr marL="463550" indent="-463550" eaLnBrk="1" hangingPunct="1">
              <a:spcAft>
                <a:spcPct val="20000"/>
              </a:spcAft>
            </a:pPr>
            <a:endParaRPr lang="en-US" altLang="en-US" sz="200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650" y="274638"/>
            <a:ext cx="8159750" cy="490537"/>
          </a:xfrm>
        </p:spPr>
        <p:txBody>
          <a:bodyPr/>
          <a:lstStyle/>
          <a:p>
            <a:pPr eaLnBrk="1" hangingPunct="1"/>
            <a:r>
              <a:rPr lang="en-US" altLang="en-US" smtClean="0"/>
              <a:t>Quartermaster</a:t>
            </a:r>
          </a:p>
        </p:txBody>
      </p:sp>
      <p:sp>
        <p:nvSpPr>
          <p:cNvPr id="22531" name="Content Placeholder 2"/>
          <p:cNvSpPr>
            <a:spLocks noGrp="1"/>
          </p:cNvSpPr>
          <p:nvPr>
            <p:ph sz="half" idx="1"/>
          </p:nvPr>
        </p:nvSpPr>
        <p:spPr>
          <a:xfrm>
            <a:off x="457200" y="1341438"/>
            <a:ext cx="4038600" cy="5211762"/>
          </a:xfrm>
        </p:spPr>
        <p:txBody>
          <a:bodyPr/>
          <a:lstStyle/>
          <a:p>
            <a:pPr eaLnBrk="1" hangingPunct="1"/>
            <a:r>
              <a:rPr lang="en-US" altLang="en-US" sz="2000" b="0" smtClean="0"/>
              <a:t>Keep records of patrol and troop equipment.</a:t>
            </a:r>
          </a:p>
          <a:p>
            <a:pPr eaLnBrk="1" hangingPunct="1"/>
            <a:r>
              <a:rPr lang="en-US" altLang="en-US" sz="2000" b="0" smtClean="0"/>
              <a:t>Keep equipment in good repair.</a:t>
            </a:r>
          </a:p>
          <a:p>
            <a:pPr eaLnBrk="1" hangingPunct="1"/>
            <a:r>
              <a:rPr lang="en-US" altLang="en-US" sz="2000" b="0" smtClean="0"/>
              <a:t>Keep equipment storage area neat an</a:t>
            </a:r>
          </a:p>
          <a:p>
            <a:pPr eaLnBrk="1" hangingPunct="1"/>
            <a:r>
              <a:rPr lang="en-US" altLang="en-US" sz="2000" b="0" smtClean="0"/>
              <a:t>Issue equipment and see that it is returned in good order.</a:t>
            </a:r>
          </a:p>
          <a:p>
            <a:pPr eaLnBrk="1" hangingPunct="1"/>
            <a:r>
              <a:rPr lang="en-US" altLang="en-US" sz="2000" b="0" smtClean="0"/>
              <a:t>Suggest new or replacement items.</a:t>
            </a:r>
          </a:p>
        </p:txBody>
      </p:sp>
      <p:sp>
        <p:nvSpPr>
          <p:cNvPr id="22532" name="Content Placeholder 3"/>
          <p:cNvSpPr>
            <a:spLocks noGrp="1"/>
          </p:cNvSpPr>
          <p:nvPr>
            <p:ph sz="half" idx="2"/>
          </p:nvPr>
        </p:nvSpPr>
        <p:spPr/>
        <p:txBody>
          <a:bodyPr/>
          <a:lstStyle/>
          <a:p>
            <a:pPr eaLnBrk="1" hangingPunct="1"/>
            <a:r>
              <a:rPr lang="en-US" altLang="en-US" sz="2000" b="0" smtClean="0"/>
              <a:t>Work with the troop committee member responsible for equipment.</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650" y="274638"/>
            <a:ext cx="8159750" cy="490537"/>
          </a:xfrm>
        </p:spPr>
        <p:txBody>
          <a:bodyPr/>
          <a:lstStyle/>
          <a:p>
            <a:pPr eaLnBrk="1" hangingPunct="1"/>
            <a:r>
              <a:rPr lang="en-US" altLang="en-US" smtClean="0"/>
              <a:t>Scribe</a:t>
            </a:r>
          </a:p>
        </p:txBody>
      </p:sp>
      <p:sp>
        <p:nvSpPr>
          <p:cNvPr id="23555" name="Content Placeholder 2"/>
          <p:cNvSpPr>
            <a:spLocks noGrp="1"/>
          </p:cNvSpPr>
          <p:nvPr>
            <p:ph sz="half" idx="1"/>
          </p:nvPr>
        </p:nvSpPr>
        <p:spPr>
          <a:xfrm>
            <a:off x="457200" y="1341438"/>
            <a:ext cx="4038600" cy="5211762"/>
          </a:xfrm>
        </p:spPr>
        <p:txBody>
          <a:bodyPr/>
          <a:lstStyle/>
          <a:p>
            <a:pPr eaLnBrk="1" hangingPunct="1"/>
            <a:r>
              <a:rPr lang="en-US" altLang="en-US" sz="2000" b="0" smtClean="0"/>
              <a:t>Attend and keep a log of patrol leaders’ council meetings.</a:t>
            </a:r>
          </a:p>
          <a:p>
            <a:pPr eaLnBrk="1" hangingPunct="1"/>
            <a:r>
              <a:rPr lang="en-US" altLang="en-US" sz="2000" b="0" smtClean="0"/>
              <a:t>Record attendance and dues payments of all troop members.</a:t>
            </a:r>
          </a:p>
          <a:p>
            <a:pPr eaLnBrk="1" hangingPunct="1"/>
            <a:r>
              <a:rPr lang="en-US" altLang="en-US" sz="2000" b="0" smtClean="0"/>
              <a:t>Record advancement in troop records and on the troop advancement chart.</a:t>
            </a:r>
          </a:p>
          <a:p>
            <a:pPr eaLnBrk="1" hangingPunct="1"/>
            <a:r>
              <a:rPr lang="en-US" altLang="en-US" sz="2000" b="0" smtClean="0"/>
              <a:t>Set a good example.</a:t>
            </a:r>
          </a:p>
          <a:p>
            <a:pPr eaLnBrk="1" hangingPunct="1"/>
            <a:r>
              <a:rPr lang="en-US" altLang="en-US" sz="2000" b="0" smtClean="0"/>
              <a:t>Wear the Scout uniform correctly.</a:t>
            </a:r>
          </a:p>
        </p:txBody>
      </p:sp>
      <p:sp>
        <p:nvSpPr>
          <p:cNvPr id="23556" name="Content Placeholder 3"/>
          <p:cNvSpPr>
            <a:spLocks noGrp="1"/>
          </p:cNvSpPr>
          <p:nvPr>
            <p:ph sz="half" idx="2"/>
          </p:nvPr>
        </p:nvSpPr>
        <p:spPr/>
        <p:txBody>
          <a:bodyPr/>
          <a:lstStyle/>
          <a:p>
            <a:pPr eaLnBrk="1" hangingPunct="1"/>
            <a:r>
              <a:rPr lang="en-US" altLang="en-US" sz="2000" b="0" smtClean="0"/>
              <a:t>Work with the appropriate troop committee members responsible for finance, records, and advancement.</a:t>
            </a:r>
          </a:p>
          <a:p>
            <a:pPr eaLnBrk="1" hangingPunct="1"/>
            <a:r>
              <a:rPr lang="en-US" altLang="en-US" sz="2000" b="0" smtClean="0"/>
              <a:t>Live by the Scout Oath and Scout Law.</a:t>
            </a:r>
          </a:p>
          <a:p>
            <a:pPr eaLnBrk="1" hangingPunct="1"/>
            <a:r>
              <a:rPr lang="en-US" altLang="en-US" sz="2000" b="0" smtClean="0"/>
              <a:t>Show and help develop Scout spirit.</a:t>
            </a:r>
          </a:p>
          <a:p>
            <a:pPr eaLnBrk="1" hangingPunct="1"/>
            <a:r>
              <a:rPr lang="en-US" altLang="en-US" sz="2000" b="0" smtClean="0"/>
              <a:t>Handle correspondence appropriately.</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55650" y="274638"/>
            <a:ext cx="8159750" cy="490537"/>
          </a:xfrm>
        </p:spPr>
        <p:txBody>
          <a:bodyPr/>
          <a:lstStyle/>
          <a:p>
            <a:pPr eaLnBrk="1" hangingPunct="1"/>
            <a:r>
              <a:rPr lang="en-US" altLang="en-US" smtClean="0"/>
              <a:t>Instructor</a:t>
            </a:r>
          </a:p>
        </p:txBody>
      </p:sp>
      <p:sp>
        <p:nvSpPr>
          <p:cNvPr id="24579" name="Content Placeholder 2"/>
          <p:cNvSpPr>
            <a:spLocks noGrp="1"/>
          </p:cNvSpPr>
          <p:nvPr>
            <p:ph sz="half" idx="1"/>
          </p:nvPr>
        </p:nvSpPr>
        <p:spPr>
          <a:xfrm>
            <a:off x="457200" y="1341438"/>
            <a:ext cx="4038600" cy="5211762"/>
          </a:xfrm>
        </p:spPr>
        <p:txBody>
          <a:bodyPr/>
          <a:lstStyle/>
          <a:p>
            <a:pPr eaLnBrk="1" hangingPunct="1"/>
            <a:r>
              <a:rPr lang="en-US" altLang="en-US" sz="2000" b="0" smtClean="0"/>
              <a:t>Instruct Scouting skills as needed within the troop or patrols.</a:t>
            </a:r>
          </a:p>
          <a:p>
            <a:pPr eaLnBrk="1" hangingPunct="1"/>
            <a:r>
              <a:rPr lang="en-US" altLang="en-US" sz="2000" b="0" smtClean="0"/>
              <a:t>Prepare well in advance for each teaching assignment.</a:t>
            </a:r>
          </a:p>
          <a:p>
            <a:pPr eaLnBrk="1" hangingPunct="1"/>
            <a:r>
              <a:rPr lang="en-US" altLang="en-US" sz="2000" b="0" smtClean="0"/>
              <a:t>Set a good example.</a:t>
            </a:r>
          </a:p>
        </p:txBody>
      </p:sp>
      <p:sp>
        <p:nvSpPr>
          <p:cNvPr id="24580" name="Content Placeholder 3"/>
          <p:cNvSpPr>
            <a:spLocks noGrp="1"/>
          </p:cNvSpPr>
          <p:nvPr>
            <p:ph sz="half" idx="2"/>
          </p:nvPr>
        </p:nvSpPr>
        <p:spPr/>
        <p:txBody>
          <a:bodyPr/>
          <a:lstStyle/>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55650" y="274638"/>
            <a:ext cx="8159750" cy="490537"/>
          </a:xfrm>
        </p:spPr>
        <p:txBody>
          <a:bodyPr/>
          <a:lstStyle/>
          <a:p>
            <a:pPr eaLnBrk="1" hangingPunct="1"/>
            <a:r>
              <a:rPr lang="en-US" altLang="en-US" smtClean="0"/>
              <a:t>Chaplain’s Aide</a:t>
            </a:r>
          </a:p>
        </p:txBody>
      </p:sp>
      <p:sp>
        <p:nvSpPr>
          <p:cNvPr id="25603" name="Content Placeholder 2"/>
          <p:cNvSpPr>
            <a:spLocks noGrp="1"/>
          </p:cNvSpPr>
          <p:nvPr>
            <p:ph sz="half" idx="1"/>
          </p:nvPr>
        </p:nvSpPr>
        <p:spPr>
          <a:xfrm>
            <a:off x="457200" y="1341438"/>
            <a:ext cx="4038600" cy="5211762"/>
          </a:xfrm>
        </p:spPr>
        <p:txBody>
          <a:bodyPr/>
          <a:lstStyle/>
          <a:p>
            <a:pPr eaLnBrk="1" hangingPunct="1"/>
            <a:r>
              <a:rPr lang="en-US" altLang="en-US" sz="2000" b="0" smtClean="0"/>
              <a:t>Keep troop leaders apprised of religious holidays when planning activities.</a:t>
            </a:r>
          </a:p>
          <a:p>
            <a:pPr eaLnBrk="1" hangingPunct="1"/>
            <a:r>
              <a:rPr lang="en-US" altLang="en-US" sz="2000" b="0" smtClean="0"/>
              <a:t>Assist the troop chaplain or religious coordinator in meeting the religious needs of troop members while on activities.</a:t>
            </a:r>
          </a:p>
          <a:p>
            <a:pPr eaLnBrk="1" hangingPunct="1"/>
            <a:r>
              <a:rPr lang="en-US" altLang="en-US" sz="2000" b="0" smtClean="0"/>
              <a:t>Encourage saying grace at meals while camping or on activities.</a:t>
            </a:r>
          </a:p>
          <a:p>
            <a:pPr eaLnBrk="1" hangingPunct="1"/>
            <a:r>
              <a:rPr lang="en-US" altLang="en-US" sz="2000" b="0" smtClean="0"/>
              <a:t>Lead worship services on campouts.</a:t>
            </a:r>
          </a:p>
        </p:txBody>
      </p:sp>
      <p:sp>
        <p:nvSpPr>
          <p:cNvPr id="25604" name="Content Placeholder 3"/>
          <p:cNvSpPr>
            <a:spLocks noGrp="1"/>
          </p:cNvSpPr>
          <p:nvPr>
            <p:ph sz="half" idx="2"/>
          </p:nvPr>
        </p:nvSpPr>
        <p:spPr/>
        <p:txBody>
          <a:bodyPr/>
          <a:lstStyle/>
          <a:p>
            <a:pPr eaLnBrk="1" hangingPunct="1"/>
            <a:r>
              <a:rPr lang="en-US" altLang="en-US" sz="2000" b="0" smtClean="0"/>
              <a:t>Tell troop members about the religious emblems program for their faith.</a:t>
            </a:r>
          </a:p>
          <a:p>
            <a:pPr eaLnBrk="1" hangingPunct="1"/>
            <a:r>
              <a:rPr lang="en-US" altLang="en-US" sz="2000" b="0" smtClean="0"/>
              <a:t>Set a good example.</a:t>
            </a:r>
          </a:p>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55650" y="274638"/>
            <a:ext cx="8159750" cy="490537"/>
          </a:xfrm>
        </p:spPr>
        <p:txBody>
          <a:bodyPr/>
          <a:lstStyle/>
          <a:p>
            <a:pPr eaLnBrk="1" hangingPunct="1"/>
            <a:r>
              <a:rPr lang="en-US" altLang="en-US" smtClean="0"/>
              <a:t>Junior Assistant Scoutmaster</a:t>
            </a:r>
          </a:p>
        </p:txBody>
      </p:sp>
      <p:sp>
        <p:nvSpPr>
          <p:cNvPr id="28675" name="Content Placeholder 2"/>
          <p:cNvSpPr>
            <a:spLocks noGrp="1"/>
          </p:cNvSpPr>
          <p:nvPr>
            <p:ph sz="half" idx="1"/>
          </p:nvPr>
        </p:nvSpPr>
        <p:spPr>
          <a:xfrm>
            <a:off x="457200" y="1341438"/>
            <a:ext cx="4038600" cy="5211762"/>
          </a:xfrm>
        </p:spPr>
        <p:txBody>
          <a:bodyPr/>
          <a:lstStyle/>
          <a:p>
            <a:pPr eaLnBrk="1" hangingPunct="1"/>
            <a:r>
              <a:rPr lang="en-US" altLang="en-US" sz="2000" b="0" smtClean="0"/>
              <a:t>Function as an assistant Scoutmaster (except for leadership responsibilities reserved for adults 18 and 21 years of age or older).</a:t>
            </a:r>
          </a:p>
          <a:p>
            <a:pPr eaLnBrk="1" hangingPunct="1"/>
            <a:r>
              <a:rPr lang="en-US" altLang="en-US" sz="2000" b="0" smtClean="0"/>
              <a:t>Accomplish any duties assigned by the Scoutmaster.</a:t>
            </a:r>
          </a:p>
          <a:p>
            <a:pPr eaLnBrk="1" hangingPunct="1"/>
            <a:r>
              <a:rPr lang="en-US" altLang="en-US" sz="2000" b="0" smtClean="0"/>
              <a:t>Set a good example.</a:t>
            </a:r>
          </a:p>
        </p:txBody>
      </p:sp>
      <p:sp>
        <p:nvSpPr>
          <p:cNvPr id="28676" name="Content Placeholder 3"/>
          <p:cNvSpPr>
            <a:spLocks noGrp="1"/>
          </p:cNvSpPr>
          <p:nvPr>
            <p:ph sz="half" idx="2"/>
          </p:nvPr>
        </p:nvSpPr>
        <p:spPr/>
        <p:txBody>
          <a:bodyPr/>
          <a:lstStyle/>
          <a:p>
            <a:pPr eaLnBrk="1" hangingPunct="1"/>
            <a:r>
              <a:rPr lang="en-US" altLang="en-US" sz="2000" b="0" smtClean="0"/>
              <a:t>Wear the Scout uniform correctly.</a:t>
            </a:r>
          </a:p>
          <a:p>
            <a:pPr eaLnBrk="1" hangingPunct="1"/>
            <a:r>
              <a:rPr lang="en-US" altLang="en-US" sz="2000" b="0" smtClean="0"/>
              <a:t>Live by the Scout Oath and Scout Law.</a:t>
            </a:r>
          </a:p>
          <a:p>
            <a:pPr eaLnBrk="1" hangingPunct="1"/>
            <a:r>
              <a:rPr lang="en-US" altLang="en-US" sz="2000" b="0" smtClean="0"/>
              <a:t>Show and help develop Scout spirit.</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96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altLang="en-US" smtClean="0"/>
              <a:t>Adult Troop Positions</a:t>
            </a:r>
          </a:p>
        </p:txBody>
      </p:sp>
      <p:sp>
        <p:nvSpPr>
          <p:cNvPr id="29699" name="Content Placeholder 5"/>
          <p:cNvSpPr>
            <a:spLocks noGrp="1"/>
          </p:cNvSpPr>
          <p:nvPr>
            <p:ph idx="1"/>
          </p:nvPr>
        </p:nvSpPr>
        <p:spPr/>
        <p:txBody>
          <a:bodyPr/>
          <a:lstStyle/>
          <a:p>
            <a:pPr eaLnBrk="1" hangingPunct="1"/>
            <a:r>
              <a:rPr lang="en-US" altLang="en-US" smtClean="0"/>
              <a:t>Adults in the troop are responsible for providing training to troop leadership and enabling them to carry out their duties. </a:t>
            </a:r>
          </a:p>
          <a:p>
            <a:pPr eaLnBrk="1" hangingPunct="1"/>
            <a:r>
              <a:rPr lang="en-US" altLang="en-US" smtClean="0"/>
              <a:t>They also provide resources for the troop leaders and serve as mentors to all Scouts in the troop.</a:t>
            </a:r>
          </a:p>
          <a:p>
            <a:pPr eaLnBrk="1" hangingPunct="1"/>
            <a:r>
              <a:rPr lang="en-US" altLang="en-US" smtClean="0"/>
              <a:t>The number of adult leaders and committee members needed is dependent on the size and needs of the troop.</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55650" y="274638"/>
            <a:ext cx="8159750" cy="490537"/>
          </a:xfrm>
        </p:spPr>
        <p:txBody>
          <a:bodyPr/>
          <a:lstStyle/>
          <a:p>
            <a:pPr eaLnBrk="1" hangingPunct="1"/>
            <a:r>
              <a:rPr lang="en-US" altLang="en-US" smtClean="0"/>
              <a:t>Scoutmaster</a:t>
            </a:r>
          </a:p>
        </p:txBody>
      </p:sp>
      <p:sp>
        <p:nvSpPr>
          <p:cNvPr id="30723" name="Content Placeholder 2"/>
          <p:cNvSpPr>
            <a:spLocks noGrp="1"/>
          </p:cNvSpPr>
          <p:nvPr>
            <p:ph sz="half" idx="1"/>
          </p:nvPr>
        </p:nvSpPr>
        <p:spPr>
          <a:xfrm>
            <a:off x="457200" y="1341438"/>
            <a:ext cx="4267200" cy="5211762"/>
          </a:xfrm>
        </p:spPr>
        <p:txBody>
          <a:bodyPr/>
          <a:lstStyle/>
          <a:p>
            <a:pPr eaLnBrk="1" hangingPunct="1"/>
            <a:r>
              <a:rPr lang="en-US" altLang="en-US" sz="1900" b="0" smtClean="0"/>
              <a:t>Train and guide boy leaders.</a:t>
            </a:r>
          </a:p>
          <a:p>
            <a:pPr eaLnBrk="1" hangingPunct="1"/>
            <a:r>
              <a:rPr lang="en-US" altLang="en-US" sz="1900" b="0" smtClean="0"/>
              <a:t>Work with other responsible adults to bring Scouting to boys.</a:t>
            </a:r>
          </a:p>
          <a:p>
            <a:pPr eaLnBrk="1" hangingPunct="1"/>
            <a:r>
              <a:rPr lang="en-US" altLang="en-US" sz="1900" b="0" smtClean="0"/>
              <a:t>Use the methods of Scouting to achieve the aims of Scouting.</a:t>
            </a:r>
          </a:p>
          <a:p>
            <a:pPr eaLnBrk="1" hangingPunct="1"/>
            <a:r>
              <a:rPr lang="en-US" altLang="en-US" sz="1900" b="0" smtClean="0"/>
              <a:t>Meet regularly with the patrol leaders’ council for training and coordination in planning troop activities.</a:t>
            </a:r>
          </a:p>
          <a:p>
            <a:pPr eaLnBrk="1" hangingPunct="1"/>
            <a:r>
              <a:rPr lang="en-US" altLang="en-US" sz="1900" b="0" smtClean="0"/>
              <a:t>Attend all troop meetings or, when necessary, arrange for a qualified adult substitute.</a:t>
            </a:r>
          </a:p>
          <a:p>
            <a:pPr eaLnBrk="1" hangingPunct="1"/>
            <a:r>
              <a:rPr lang="en-US" altLang="en-US" sz="1900" b="0" smtClean="0"/>
              <a:t>Attend troop committee meetings.</a:t>
            </a:r>
          </a:p>
          <a:p>
            <a:pPr eaLnBrk="1" hangingPunct="1"/>
            <a:r>
              <a:rPr lang="en-US" altLang="en-US" sz="1900" b="0" smtClean="0"/>
              <a:t>Conduct Scoutmaster conferences for all rank advancement.</a:t>
            </a:r>
          </a:p>
          <a:p>
            <a:pPr eaLnBrk="1" hangingPunct="1"/>
            <a:endParaRPr lang="en-US" altLang="en-US" sz="1900" b="0" smtClean="0"/>
          </a:p>
        </p:txBody>
      </p:sp>
      <p:sp>
        <p:nvSpPr>
          <p:cNvPr id="30724" name="Content Placeholder 3"/>
          <p:cNvSpPr>
            <a:spLocks noGrp="1"/>
          </p:cNvSpPr>
          <p:nvPr>
            <p:ph sz="half" idx="2"/>
          </p:nvPr>
        </p:nvSpPr>
        <p:spPr>
          <a:xfrm>
            <a:off x="4648200" y="1341438"/>
            <a:ext cx="4495800" cy="4608512"/>
          </a:xfrm>
        </p:spPr>
        <p:txBody>
          <a:bodyPr/>
          <a:lstStyle/>
          <a:p>
            <a:pPr eaLnBrk="1" hangingPunct="1"/>
            <a:r>
              <a:rPr lang="en-US" altLang="en-US" sz="1900" b="0" smtClean="0"/>
              <a:t>Conduct periodic parents’ sessions to share the program and encourage parent participation and cooperation.</a:t>
            </a:r>
          </a:p>
          <a:p>
            <a:pPr eaLnBrk="1" hangingPunct="1"/>
            <a:r>
              <a:rPr lang="en-US" altLang="en-US" sz="1900" b="0" smtClean="0"/>
              <a:t>Provide a systematic recruiting plan for new members and see that they are promptly registered.</a:t>
            </a:r>
          </a:p>
          <a:p>
            <a:pPr eaLnBrk="1" hangingPunct="1"/>
            <a:r>
              <a:rPr lang="en-US" altLang="en-US" sz="1900" b="0" smtClean="0"/>
              <a:t>Delegate responsibility to other adults and groups (assistants, troop committee) so they have a real part in troop operations.</a:t>
            </a:r>
          </a:p>
          <a:p>
            <a:pPr eaLnBrk="1" hangingPunct="1"/>
            <a:r>
              <a:rPr lang="en-US" altLang="en-US" sz="1900" b="0" smtClean="0"/>
              <a:t>Conduct all activities under qualified leadership, safe conditions, and the policies of the chartered organization and the Boy Scouts of America. </a:t>
            </a:r>
          </a:p>
        </p:txBody>
      </p:sp>
      <p:pic>
        <p:nvPicPr>
          <p:cNvPr id="6" name="Picture 7" descr="Scoutmaster_p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066800" cy="1065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Assistant Scoutmasters</a:t>
            </a:r>
          </a:p>
        </p:txBody>
      </p:sp>
      <p:sp>
        <p:nvSpPr>
          <p:cNvPr id="31747" name="Content Placeholder 2"/>
          <p:cNvSpPr>
            <a:spLocks noGrp="1"/>
          </p:cNvSpPr>
          <p:nvPr>
            <p:ph idx="1"/>
          </p:nvPr>
        </p:nvSpPr>
        <p:spPr/>
        <p:txBody>
          <a:bodyPr/>
          <a:lstStyle/>
          <a:p>
            <a:pPr eaLnBrk="1" hangingPunct="1"/>
            <a:r>
              <a:rPr lang="en-US" altLang="en-US" sz="2000" b="0" smtClean="0"/>
              <a:t>To fulfill his or her obligation to the troop, the Scoutmaster, with the assistance of the troop committee, recruits assistant Scoutmasters to help operate the troop. </a:t>
            </a:r>
          </a:p>
          <a:p>
            <a:pPr eaLnBrk="1" hangingPunct="1"/>
            <a:r>
              <a:rPr lang="en-US" altLang="en-US" sz="2000" b="0" smtClean="0"/>
              <a:t>Each assistant Scoutmaster is assigned specific program duties and reports to the Scoutmaster. </a:t>
            </a:r>
          </a:p>
          <a:p>
            <a:pPr eaLnBrk="1" hangingPunct="1"/>
            <a:r>
              <a:rPr lang="en-US" altLang="en-US" sz="2000" b="0" smtClean="0"/>
              <a:t>They also provide the two-deep leadership required by the Boy Scouts of America (there must be at least two adults present at any Boy Scout activity). </a:t>
            </a:r>
          </a:p>
          <a:p>
            <a:pPr eaLnBrk="1" hangingPunct="1"/>
            <a:r>
              <a:rPr lang="en-US" altLang="en-US" sz="2000" b="0" smtClean="0"/>
              <a:t>An assistant Scoutmaster may be 18 years old, but at least one in each troop should be 21 or older so he or she can serve in the Scoutmaster’s absence.</a:t>
            </a:r>
          </a:p>
        </p:txBody>
      </p:sp>
      <p:pic>
        <p:nvPicPr>
          <p:cNvPr id="5" name="Picture 6" descr="Assistant_Scoutmaster_pa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066800" cy="106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Committee Chair</a:t>
            </a:r>
          </a:p>
        </p:txBody>
      </p:sp>
      <p:sp>
        <p:nvSpPr>
          <p:cNvPr id="32771" name="Content Placeholder 2"/>
          <p:cNvSpPr>
            <a:spLocks noGrp="1"/>
          </p:cNvSpPr>
          <p:nvPr>
            <p:ph idx="1"/>
          </p:nvPr>
        </p:nvSpPr>
        <p:spPr/>
        <p:txBody>
          <a:bodyPr/>
          <a:lstStyle/>
          <a:p>
            <a:pPr eaLnBrk="1" hangingPunct="1"/>
            <a:r>
              <a:rPr lang="en-US" altLang="en-US" sz="2000" b="0" smtClean="0"/>
              <a:t>Supervises the Scoutmaster and committee members.</a:t>
            </a:r>
          </a:p>
          <a:p>
            <a:pPr eaLnBrk="1" hangingPunct="1"/>
            <a:r>
              <a:rPr lang="en-US" altLang="en-US" sz="2000" b="0" smtClean="0"/>
              <a:t>Recruits and approves Scoutmasters and committee members.</a:t>
            </a:r>
          </a:p>
        </p:txBody>
      </p:sp>
      <p:pic>
        <p:nvPicPr>
          <p:cNvPr id="32774" name="Picture 6" descr="TroopCommitteeChai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05092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Committee Member</a:t>
            </a:r>
          </a:p>
        </p:txBody>
      </p:sp>
      <p:sp>
        <p:nvSpPr>
          <p:cNvPr id="33795" name="Content Placeholder 2"/>
          <p:cNvSpPr>
            <a:spLocks noGrp="1"/>
          </p:cNvSpPr>
          <p:nvPr>
            <p:ph idx="1"/>
          </p:nvPr>
        </p:nvSpPr>
        <p:spPr/>
        <p:txBody>
          <a:bodyPr/>
          <a:lstStyle/>
          <a:p>
            <a:pPr eaLnBrk="1" hangingPunct="1"/>
            <a:r>
              <a:rPr lang="en-US" altLang="en-US" sz="2000" b="0" dirty="0" smtClean="0"/>
              <a:t>Serves as a resource to the troop.</a:t>
            </a:r>
          </a:p>
          <a:p>
            <a:pPr eaLnBrk="1" hangingPunct="1"/>
            <a:r>
              <a:rPr lang="en-US" altLang="en-US" sz="2000" b="0" dirty="0" smtClean="0"/>
              <a:t>Works with an assigned officer.</a:t>
            </a:r>
          </a:p>
          <a:p>
            <a:pPr eaLnBrk="1" hangingPunct="1"/>
            <a:r>
              <a:rPr lang="en-US" altLang="en-US" sz="2000" b="0" dirty="0" smtClean="0"/>
              <a:t>Recruits consultants.</a:t>
            </a:r>
          </a:p>
          <a:p>
            <a:pPr eaLnBrk="1" hangingPunct="1"/>
            <a:r>
              <a:rPr lang="en-US" altLang="en-US" sz="2000" b="0" dirty="0" smtClean="0"/>
              <a:t>Potential Roles</a:t>
            </a:r>
          </a:p>
          <a:p>
            <a:pPr lvl="1" eaLnBrk="1" hangingPunct="1"/>
            <a:r>
              <a:rPr lang="en-US" altLang="en-US" sz="1600" dirty="0" smtClean="0"/>
              <a:t>Webmaster</a:t>
            </a:r>
          </a:p>
          <a:p>
            <a:pPr lvl="1" eaLnBrk="1" hangingPunct="1"/>
            <a:r>
              <a:rPr lang="en-US" altLang="en-US" sz="1600" dirty="0" smtClean="0"/>
              <a:t>Treasurer</a:t>
            </a:r>
          </a:p>
          <a:p>
            <a:pPr lvl="1" eaLnBrk="1" hangingPunct="1"/>
            <a:r>
              <a:rPr lang="en-US" altLang="en-US" sz="1600" dirty="0" smtClean="0"/>
              <a:t>Secretary</a:t>
            </a:r>
          </a:p>
          <a:p>
            <a:pPr lvl="1" eaLnBrk="1" hangingPunct="1"/>
            <a:r>
              <a:rPr lang="en-US" altLang="en-US" sz="1600" dirty="0" smtClean="0"/>
              <a:t>Merit Badge Coordinator</a:t>
            </a:r>
          </a:p>
          <a:p>
            <a:pPr lvl="1" eaLnBrk="1" hangingPunct="1"/>
            <a:r>
              <a:rPr lang="en-US" altLang="en-US" sz="1600" dirty="0" smtClean="0"/>
              <a:t>Quartermaster</a:t>
            </a:r>
          </a:p>
          <a:p>
            <a:pPr lvl="1" eaLnBrk="1" hangingPunct="1"/>
            <a:r>
              <a:rPr lang="en-US" altLang="en-US" sz="1600" dirty="0" smtClean="0"/>
              <a:t>Eagle Scout Coordinator</a:t>
            </a:r>
          </a:p>
          <a:p>
            <a:pPr lvl="1" eaLnBrk="1" hangingPunct="1"/>
            <a:r>
              <a:rPr lang="en-US" altLang="en-US" sz="1600" dirty="0" smtClean="0"/>
              <a:t>Camping Coordinator</a:t>
            </a:r>
          </a:p>
          <a:p>
            <a:pPr lvl="1" eaLnBrk="1" hangingPunct="1"/>
            <a:endParaRPr lang="en-US" altLang="en-US" sz="1600" dirty="0" smtClean="0"/>
          </a:p>
        </p:txBody>
      </p:sp>
      <p:pic>
        <p:nvPicPr>
          <p:cNvPr id="33798" name="Picture 6" descr="troopcommit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066800" cy="1046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Introduction to this Course</a:t>
            </a:r>
          </a:p>
        </p:txBody>
      </p:sp>
      <p:sp>
        <p:nvSpPr>
          <p:cNvPr id="5123" name="Content Placeholder 2"/>
          <p:cNvSpPr>
            <a:spLocks noGrp="1"/>
          </p:cNvSpPr>
          <p:nvPr>
            <p:ph idx="1"/>
          </p:nvPr>
        </p:nvSpPr>
        <p:spPr>
          <a:xfrm>
            <a:off x="457200" y="1341438"/>
            <a:ext cx="8229600" cy="2239962"/>
          </a:xfrm>
        </p:spPr>
        <p:txBody>
          <a:bodyPr/>
          <a:lstStyle/>
          <a:p>
            <a:pPr eaLnBrk="1" hangingPunct="1"/>
            <a:r>
              <a:rPr lang="en-US" altLang="en-US" smtClean="0"/>
              <a:t>Leadership in Boy Scouting</a:t>
            </a:r>
          </a:p>
          <a:p>
            <a:pPr lvl="1" eaLnBrk="1" hangingPunct="1"/>
            <a:r>
              <a:rPr lang="en-US" altLang="en-US" smtClean="0"/>
              <a:t>Leadership is a vital part of the Scouting program. </a:t>
            </a:r>
          </a:p>
          <a:p>
            <a:pPr lvl="1" eaLnBrk="1" hangingPunct="1"/>
            <a:r>
              <a:rPr lang="en-US" altLang="en-US" smtClean="0"/>
              <a:t>Opportunities to develop leadership skills are a key part of Scouting – </a:t>
            </a:r>
            <a:r>
              <a:rPr lang="en-US" altLang="en-US" i="1" smtClean="0"/>
              <a:t>every bit as important as rank!</a:t>
            </a:r>
          </a:p>
          <a:p>
            <a:pPr lvl="1" eaLnBrk="1" hangingPunct="1"/>
            <a:r>
              <a:rPr lang="en-US" altLang="en-US" smtClean="0"/>
              <a:t>Key activities of youth leaders…</a:t>
            </a:r>
          </a:p>
          <a:p>
            <a:pPr eaLnBrk="1" hangingPunct="1"/>
            <a:endParaRPr lang="en-US" altLang="en-US" smtClean="0"/>
          </a:p>
        </p:txBody>
      </p:sp>
      <p:sp>
        <p:nvSpPr>
          <p:cNvPr id="4" name="Content Placeholder 4"/>
          <p:cNvSpPr txBox="1">
            <a:spLocks/>
          </p:cNvSpPr>
          <p:nvPr/>
        </p:nvSpPr>
        <p:spPr bwMode="auto">
          <a:xfrm>
            <a:off x="1143000" y="3581400"/>
            <a:ext cx="3429000" cy="2133600"/>
          </a:xfrm>
          <a:prstGeom prst="rect">
            <a:avLst/>
          </a:prstGeom>
          <a:noFill/>
          <a:ln w="9525">
            <a:noFill/>
            <a:miter lim="800000"/>
            <a:headEnd/>
            <a:tailEnd/>
          </a:ln>
          <a:effectLst/>
        </p:spPr>
        <p:txBody>
          <a:bodyPr/>
          <a:lstStyle/>
          <a:p>
            <a:pPr marL="342900" indent="-342900">
              <a:spcBef>
                <a:spcPct val="20000"/>
              </a:spcBef>
              <a:buClr>
                <a:srgbClr val="F58025"/>
              </a:buClr>
              <a:buFont typeface="Arial" charset="0"/>
              <a:buChar char="►"/>
              <a:defRPr/>
            </a:pPr>
            <a:r>
              <a:rPr lang="en-US" sz="1600" kern="0" dirty="0">
                <a:latin typeface="+mn-lt"/>
                <a:cs typeface="+mn-cs"/>
              </a:rPr>
              <a:t>Organizing the troop</a:t>
            </a:r>
          </a:p>
          <a:p>
            <a:pPr marL="342900" indent="-342900">
              <a:spcBef>
                <a:spcPct val="20000"/>
              </a:spcBef>
              <a:buClr>
                <a:srgbClr val="F58025"/>
              </a:buClr>
              <a:buFont typeface="Arial" charset="0"/>
              <a:buChar char="►"/>
              <a:defRPr/>
            </a:pPr>
            <a:r>
              <a:rPr lang="en-US" sz="1600" kern="0" dirty="0">
                <a:latin typeface="+mn-lt"/>
                <a:cs typeface="+mn-cs"/>
              </a:rPr>
              <a:t>Planning and organizing activities and meetings</a:t>
            </a:r>
          </a:p>
          <a:p>
            <a:pPr marL="342900" indent="-342900">
              <a:spcBef>
                <a:spcPct val="20000"/>
              </a:spcBef>
              <a:buClr>
                <a:srgbClr val="F58025"/>
              </a:buClr>
              <a:buFont typeface="Arial" charset="0"/>
              <a:buChar char="►"/>
              <a:defRPr/>
            </a:pPr>
            <a:r>
              <a:rPr lang="en-US" sz="1600" kern="0" dirty="0">
                <a:latin typeface="+mn-lt"/>
                <a:cs typeface="+mn-cs"/>
              </a:rPr>
              <a:t>Assigning duties to others</a:t>
            </a:r>
          </a:p>
          <a:p>
            <a:pPr marL="342900" indent="-342900">
              <a:spcBef>
                <a:spcPct val="20000"/>
              </a:spcBef>
              <a:buClr>
                <a:srgbClr val="F58025"/>
              </a:buClr>
              <a:buFont typeface="Arial" charset="0"/>
              <a:buChar char="►"/>
              <a:defRPr/>
            </a:pPr>
            <a:r>
              <a:rPr lang="en-US" sz="1600" kern="0" dirty="0">
                <a:latin typeface="+mn-lt"/>
                <a:cs typeface="+mn-cs"/>
              </a:rPr>
              <a:t>Planning menus and figuring out food costs</a:t>
            </a:r>
          </a:p>
          <a:p>
            <a:pPr marL="342900" indent="-342900">
              <a:spcBef>
                <a:spcPct val="20000"/>
              </a:spcBef>
              <a:buClr>
                <a:srgbClr val="F58025"/>
              </a:buClr>
              <a:buFont typeface="Arial" charset="0"/>
              <a:buChar char="►"/>
              <a:defRPr/>
            </a:pPr>
            <a:r>
              <a:rPr lang="en-US" sz="1600" kern="0" dirty="0">
                <a:latin typeface="+mn-lt"/>
                <a:cs typeface="+mn-cs"/>
              </a:rPr>
              <a:t>Encouraging advancement</a:t>
            </a:r>
          </a:p>
          <a:p>
            <a:pPr marL="342900" indent="-342900">
              <a:spcBef>
                <a:spcPct val="20000"/>
              </a:spcBef>
              <a:buClr>
                <a:srgbClr val="F58025"/>
              </a:buClr>
              <a:buFont typeface="Arial" charset="0"/>
              <a:buChar char="►"/>
              <a:defRPr/>
            </a:pPr>
            <a:r>
              <a:rPr lang="en-US" sz="1600" kern="0" dirty="0">
                <a:latin typeface="+mn-lt"/>
                <a:cs typeface="+mn-cs"/>
              </a:rPr>
              <a:t>Guiding a troop’s involvement in problem-solving</a:t>
            </a:r>
          </a:p>
        </p:txBody>
      </p:sp>
      <p:sp>
        <p:nvSpPr>
          <p:cNvPr id="5" name="Content Placeholder 5"/>
          <p:cNvSpPr txBox="1">
            <a:spLocks/>
          </p:cNvSpPr>
          <p:nvPr/>
        </p:nvSpPr>
        <p:spPr>
          <a:xfrm>
            <a:off x="4648200" y="3581400"/>
            <a:ext cx="4038600" cy="2133600"/>
          </a:xfrm>
          <a:prstGeom prst="rect">
            <a:avLst/>
          </a:prstGeom>
        </p:spPr>
        <p:txBody>
          <a:bodyPr/>
          <a:lstStyle/>
          <a:p>
            <a:pPr marL="342900" indent="-342900">
              <a:spcBef>
                <a:spcPct val="20000"/>
              </a:spcBef>
              <a:buClr>
                <a:srgbClr val="F58025"/>
              </a:buClr>
              <a:buFont typeface="Arial" charset="0"/>
              <a:buChar char="►"/>
              <a:defRPr/>
            </a:pPr>
            <a:r>
              <a:rPr lang="en-US" sz="1600" kern="0" dirty="0">
                <a:latin typeface="+mn-lt"/>
                <a:cs typeface="+mn-cs"/>
              </a:rPr>
              <a:t>Teaching outdoor, sports, or craft skills</a:t>
            </a:r>
          </a:p>
          <a:p>
            <a:pPr marL="342900" indent="-342900">
              <a:spcBef>
                <a:spcPct val="20000"/>
              </a:spcBef>
              <a:buClr>
                <a:srgbClr val="F58025"/>
              </a:buClr>
              <a:buFont typeface="Arial" charset="0"/>
              <a:buChar char="►"/>
              <a:defRPr/>
            </a:pPr>
            <a:r>
              <a:rPr lang="en-US" sz="1600" kern="0" dirty="0">
                <a:latin typeface="+mn-lt"/>
                <a:cs typeface="+mn-cs"/>
              </a:rPr>
              <a:t>Ensuring the troop’s safety during meetings and outings</a:t>
            </a:r>
          </a:p>
          <a:p>
            <a:pPr marL="342900" indent="-342900">
              <a:spcBef>
                <a:spcPct val="20000"/>
              </a:spcBef>
              <a:buClr>
                <a:srgbClr val="F58025"/>
              </a:buClr>
              <a:buFont typeface="Arial" charset="0"/>
              <a:buChar char="►"/>
              <a:defRPr/>
            </a:pPr>
            <a:r>
              <a:rPr lang="en-US" sz="1600" kern="0" dirty="0">
                <a:latin typeface="+mn-lt"/>
                <a:cs typeface="+mn-cs"/>
              </a:rPr>
              <a:t>Handling the troop’s finances</a:t>
            </a:r>
          </a:p>
          <a:p>
            <a:pPr marL="342900" indent="-342900">
              <a:spcBef>
                <a:spcPct val="20000"/>
              </a:spcBef>
              <a:buClr>
                <a:srgbClr val="F58025"/>
              </a:buClr>
              <a:buFont typeface="Arial" charset="0"/>
              <a:buChar char="►"/>
              <a:defRPr/>
            </a:pPr>
            <a:r>
              <a:rPr lang="en-US" sz="1600" kern="0" dirty="0">
                <a:latin typeface="+mn-lt"/>
                <a:cs typeface="+mn-cs"/>
              </a:rPr>
              <a:t>Helping other Boy Scouts make the most of their own leadership opportunities</a:t>
            </a:r>
          </a:p>
          <a:p>
            <a:pPr marL="342900" indent="-342900">
              <a:spcBef>
                <a:spcPct val="20000"/>
              </a:spcBef>
              <a:buClr>
                <a:srgbClr val="F58025"/>
              </a:buClr>
              <a:buFont typeface="Arial" charset="0"/>
              <a:buChar char="►"/>
              <a:defRPr/>
            </a:pPr>
            <a:r>
              <a:rPr lang="en-US" sz="1600" kern="0" dirty="0">
                <a:latin typeface="+mn-lt"/>
                <a:cs typeface="+mn-cs"/>
              </a:rPr>
              <a:t>Encouraging participation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55650" y="457200"/>
            <a:ext cx="8235950" cy="490538"/>
          </a:xfrm>
        </p:spPr>
        <p:txBody>
          <a:bodyPr/>
          <a:lstStyle/>
          <a:p>
            <a:pPr eaLnBrk="1" hangingPunct="1"/>
            <a:r>
              <a:rPr lang="en-US" altLang="en-US" smtClean="0"/>
              <a:t>Chartered Organization </a:t>
            </a:r>
            <a:br>
              <a:rPr lang="en-US" altLang="en-US" smtClean="0"/>
            </a:br>
            <a:r>
              <a:rPr lang="en-US" altLang="en-US" smtClean="0"/>
              <a:t>Representative</a:t>
            </a:r>
          </a:p>
        </p:txBody>
      </p:sp>
      <p:sp>
        <p:nvSpPr>
          <p:cNvPr id="34819" name="Content Placeholder 2"/>
          <p:cNvSpPr>
            <a:spLocks noGrp="1"/>
          </p:cNvSpPr>
          <p:nvPr>
            <p:ph idx="1"/>
          </p:nvPr>
        </p:nvSpPr>
        <p:spPr/>
        <p:txBody>
          <a:bodyPr/>
          <a:lstStyle/>
          <a:p>
            <a:pPr eaLnBrk="1" hangingPunct="1"/>
            <a:r>
              <a:rPr lang="en-US" altLang="en-US" sz="2000" b="0" smtClean="0"/>
              <a:t>Serves as the liaison between the troop and the chartered organization.</a:t>
            </a:r>
          </a:p>
          <a:p>
            <a:pPr eaLnBrk="1" hangingPunct="1"/>
            <a:r>
              <a:rPr lang="en-US" altLang="en-US" sz="2000" b="0" smtClean="0"/>
              <a:t>Recruits the troop committee; approves Scoutmasters and committee members.</a:t>
            </a:r>
          </a:p>
          <a:p>
            <a:pPr eaLnBrk="1" hangingPunct="1"/>
            <a:r>
              <a:rPr lang="en-US" altLang="en-US" sz="2000" b="0" smtClean="0"/>
              <a:t>Participates in district leadership.</a:t>
            </a:r>
          </a:p>
        </p:txBody>
      </p:sp>
      <p:pic>
        <p:nvPicPr>
          <p:cNvPr id="34822" name="Picture 6" descr="ANd9GcRQy9D3zuhxRNxu66Jxxl0DgqN_Qk0UOZKE9OEQlu5b7acrT_6D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Roles &amp; Responsibilities - Breakout</a:t>
            </a:r>
          </a:p>
        </p:txBody>
      </p:sp>
      <p:sp>
        <p:nvSpPr>
          <p:cNvPr id="35843" name="Content Placeholder 2"/>
          <p:cNvSpPr>
            <a:spLocks noGrp="1"/>
          </p:cNvSpPr>
          <p:nvPr>
            <p:ph idx="1"/>
          </p:nvPr>
        </p:nvSpPr>
        <p:spPr/>
        <p:txBody>
          <a:bodyPr/>
          <a:lstStyle/>
          <a:p>
            <a:pPr eaLnBrk="1" hangingPunct="1"/>
            <a:r>
              <a:rPr lang="en-US" altLang="en-US" smtClean="0"/>
              <a:t>Role Balancing – Balloon Toss</a:t>
            </a:r>
          </a:p>
          <a:p>
            <a:pPr lvl="1" eaLnBrk="1" hangingPunct="1"/>
            <a:r>
              <a:rPr lang="en-US" altLang="en-US" smtClean="0"/>
              <a:t>Reflection…</a:t>
            </a:r>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The Scout-Led Troop</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Group Discussion:  </a:t>
            </a:r>
            <a:r>
              <a:rPr lang="en-US" i="1" dirty="0" smtClean="0">
                <a:solidFill>
                  <a:schemeClr val="bg2">
                    <a:lumMod val="50000"/>
                  </a:schemeClr>
                </a:solidFill>
              </a:rPr>
              <a:t>Leadership in Scouting</a:t>
            </a:r>
          </a:p>
          <a:p>
            <a:pPr lvl="1" eaLnBrk="1" hangingPunct="1">
              <a:defRPr/>
            </a:pPr>
            <a:r>
              <a:rPr lang="en-US" dirty="0" smtClean="0"/>
              <a:t>Discuss leadership in Scouting and the value of</a:t>
            </a:r>
            <a:br>
              <a:rPr lang="en-US" dirty="0" smtClean="0"/>
            </a:br>
            <a:r>
              <a:rPr lang="en-US" dirty="0" smtClean="0"/>
              <a:t>the Scout-led troop</a:t>
            </a:r>
          </a:p>
          <a:p>
            <a:pPr eaLnBrk="1" hangingPunct="1">
              <a:buFont typeface="Arial" charset="0"/>
              <a:buChar char="►"/>
              <a:defRPr/>
            </a:pPr>
            <a:r>
              <a:rPr lang="en-US" dirty="0" smtClean="0"/>
              <a:t>Game:  Yurt Circle</a:t>
            </a:r>
          </a:p>
          <a:p>
            <a:pPr lvl="1" eaLnBrk="1" hangingPunct="1">
              <a:defRPr/>
            </a:pPr>
            <a:r>
              <a:rPr lang="en-US" dirty="0" smtClean="0"/>
              <a:t>Reflection:</a:t>
            </a:r>
          </a:p>
          <a:p>
            <a:pPr lvl="1" eaLnBrk="1" hangingPunct="1">
              <a:defRPr/>
            </a:pPr>
            <a:r>
              <a:rPr lang="en-US" dirty="0" smtClean="0"/>
              <a:t>Key teaching points:</a:t>
            </a:r>
          </a:p>
          <a:p>
            <a:pPr eaLnBrk="1" hangingPunct="1">
              <a:buFont typeface="Arial"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The Scout-Led Troop</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Group Discussion:  </a:t>
            </a:r>
            <a:r>
              <a:rPr lang="en-US" i="1" dirty="0" smtClean="0">
                <a:solidFill>
                  <a:schemeClr val="bg2">
                    <a:lumMod val="50000"/>
                  </a:schemeClr>
                </a:solidFill>
              </a:rPr>
              <a:t>Patrol Leader’s Council</a:t>
            </a:r>
          </a:p>
          <a:p>
            <a:pPr eaLnBrk="1" hangingPunct="1">
              <a:buFont typeface="Arial" charset="0"/>
              <a:buChar char="►"/>
              <a:defRPr/>
            </a:pPr>
            <a:r>
              <a:rPr lang="en-US" dirty="0" smtClean="0"/>
              <a:t>Game:  Helium Stick</a:t>
            </a:r>
          </a:p>
          <a:p>
            <a:pPr lvl="1" eaLnBrk="1" hangingPunct="1">
              <a:defRPr/>
            </a:pPr>
            <a:r>
              <a:rPr lang="en-US" dirty="0" smtClean="0"/>
              <a:t>Reflection:</a:t>
            </a:r>
          </a:p>
          <a:p>
            <a:pPr lvl="1" eaLnBrk="1" hangingPunct="1">
              <a:defRPr/>
            </a:pPr>
            <a:r>
              <a:rPr lang="en-US" dirty="0" smtClean="0"/>
              <a:t>Key points:</a:t>
            </a:r>
          </a:p>
          <a:p>
            <a:pPr eaLnBrk="1" hangingPunct="1">
              <a:buFont typeface="Arial"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The Scout-Led Troop</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Group Discussion:  </a:t>
            </a:r>
            <a:r>
              <a:rPr lang="en-US" i="1" dirty="0" smtClean="0">
                <a:solidFill>
                  <a:schemeClr val="bg2">
                    <a:lumMod val="50000"/>
                  </a:schemeClr>
                </a:solidFill>
              </a:rPr>
              <a:t>Define leadership</a:t>
            </a:r>
          </a:p>
          <a:p>
            <a:pPr eaLnBrk="1" hangingPunct="1">
              <a:buFont typeface="Arial" charset="0"/>
              <a:buChar char="►"/>
              <a:defRPr/>
            </a:pPr>
            <a:r>
              <a:rPr lang="en-US" dirty="0" smtClean="0"/>
              <a:t>Group Discussion:  </a:t>
            </a:r>
            <a:r>
              <a:rPr lang="en-US" dirty="0" smtClean="0">
                <a:solidFill>
                  <a:schemeClr val="bg2">
                    <a:lumMod val="50000"/>
                  </a:schemeClr>
                </a:solidFill>
              </a:rPr>
              <a:t>Tips for Being a Good Leader in the Troop</a:t>
            </a:r>
          </a:p>
          <a:p>
            <a:pPr eaLnBrk="1" hangingPunct="1">
              <a:buFont typeface="Arial" charset="0"/>
              <a:buChar char="►"/>
              <a:defRPr/>
            </a:pPr>
            <a:r>
              <a:rPr lang="en-US" dirty="0" smtClean="0"/>
              <a:t>Game:  Willow in the Wind</a:t>
            </a:r>
          </a:p>
          <a:p>
            <a:pPr eaLnBrk="1" hangingPunct="1">
              <a:buFont typeface="Arial"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Introduction to Servant Leadership</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Group Discussion:  </a:t>
            </a:r>
            <a:r>
              <a:rPr lang="en-US" i="1" dirty="0" smtClean="0">
                <a:solidFill>
                  <a:schemeClr val="bg2">
                    <a:lumMod val="50000"/>
                  </a:schemeClr>
                </a:solidFill>
              </a:rPr>
              <a:t>Why Should Scouts Choose to Be Leaders?</a:t>
            </a:r>
          </a:p>
          <a:p>
            <a:pPr lvl="1" eaLnBrk="1" hangingPunct="1">
              <a:defRPr/>
            </a:pPr>
            <a:r>
              <a:rPr lang="en-US" dirty="0" smtClean="0"/>
              <a:t>Reflection: </a:t>
            </a:r>
          </a:p>
          <a:p>
            <a:pPr lvl="1" eaLnBrk="1" hangingPunct="1">
              <a:defRPr/>
            </a:pPr>
            <a:r>
              <a:rPr lang="en-US" dirty="0" smtClean="0"/>
              <a:t>Key points:</a:t>
            </a:r>
          </a:p>
          <a:p>
            <a:pPr eaLnBrk="1" hangingPunct="1">
              <a:buFont typeface="Arial"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Break!</a:t>
            </a:r>
            <a:endParaRPr lang="en-US" dirty="0"/>
          </a:p>
        </p:txBody>
      </p:sp>
      <p:sp>
        <p:nvSpPr>
          <p:cNvPr id="40963" name="Text Placeholder 4"/>
          <p:cNvSpPr>
            <a:spLocks noGrp="1"/>
          </p:cNvSpPr>
          <p:nvPr>
            <p:ph type="body" idx="1"/>
          </p:nvPr>
        </p:nvSpPr>
        <p:spPr/>
        <p:txBody>
          <a:bodyPr/>
          <a:lstStyle/>
          <a:p>
            <a:pPr eaLnBrk="1" hangingPunct="1"/>
            <a:r>
              <a:rPr lang="en-US" altLang="en-US" smtClean="0"/>
              <a:t>Take 10 minutes…</a:t>
            </a:r>
          </a:p>
        </p:txBody>
      </p:sp>
      <p:pic>
        <p:nvPicPr>
          <p:cNvPr id="40964" name="Picture 2" descr="H:\Users\Dad\Pictures\Scouting Images\chacodo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62000"/>
            <a:ext cx="48006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Module Two– Tools of the Trade</a:t>
            </a:r>
          </a:p>
        </p:txBody>
      </p:sp>
      <p:sp>
        <p:nvSpPr>
          <p:cNvPr id="41987" name="Content Placeholder 2"/>
          <p:cNvSpPr>
            <a:spLocks noGrp="1"/>
          </p:cNvSpPr>
          <p:nvPr>
            <p:ph idx="1"/>
          </p:nvPr>
        </p:nvSpPr>
        <p:spPr>
          <a:xfrm>
            <a:off x="457200" y="1341438"/>
            <a:ext cx="8382000" cy="4608512"/>
          </a:xfrm>
        </p:spPr>
        <p:txBody>
          <a:bodyPr/>
          <a:lstStyle/>
          <a:p>
            <a:pPr eaLnBrk="1" hangingPunct="1"/>
            <a:r>
              <a:rPr lang="en-US" altLang="en-US" smtClean="0"/>
              <a:t>Module Overview</a:t>
            </a:r>
          </a:p>
          <a:p>
            <a:pPr lvl="1" eaLnBrk="1" hangingPunct="1"/>
            <a:r>
              <a:rPr lang="en-US" altLang="en-US" smtClean="0"/>
              <a:t>Introduction to the Tools of the Trade Session – 5 mins</a:t>
            </a:r>
          </a:p>
          <a:p>
            <a:pPr lvl="1" eaLnBrk="1" hangingPunct="1"/>
            <a:r>
              <a:rPr lang="en-US" altLang="en-US" smtClean="0"/>
              <a:t>Communications – 20 to 30 minutes</a:t>
            </a:r>
          </a:p>
          <a:p>
            <a:pPr lvl="1" eaLnBrk="1" hangingPunct="1"/>
            <a:r>
              <a:rPr lang="en-US" altLang="en-US" smtClean="0"/>
              <a:t>Planning – 20 to 30 minutes</a:t>
            </a:r>
          </a:p>
          <a:p>
            <a:pPr lvl="1" eaLnBrk="1" hangingPunct="1"/>
            <a:r>
              <a:rPr lang="en-US" altLang="en-US" smtClean="0"/>
              <a:t>The Teaching EDGE – 15 to 25 minutes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Introduction to the Tools of the Trade</a:t>
            </a:r>
          </a:p>
        </p:txBody>
      </p:sp>
      <p:sp>
        <p:nvSpPr>
          <p:cNvPr id="43011" name="Content Placeholder 2"/>
          <p:cNvSpPr>
            <a:spLocks noGrp="1"/>
          </p:cNvSpPr>
          <p:nvPr>
            <p:ph idx="1"/>
          </p:nvPr>
        </p:nvSpPr>
        <p:spPr/>
        <p:txBody>
          <a:bodyPr/>
          <a:lstStyle/>
          <a:p>
            <a:pPr eaLnBrk="1" hangingPunct="1"/>
            <a:r>
              <a:rPr lang="en-US" altLang="en-US" smtClean="0"/>
              <a:t>Communications</a:t>
            </a:r>
            <a:r>
              <a:rPr lang="en-US" altLang="en-US" b="0" smtClean="0"/>
              <a:t> – The skills of being an effective listener and an effective communicator are valuable tools for any leader.</a:t>
            </a:r>
          </a:p>
          <a:p>
            <a:pPr eaLnBrk="1" hangingPunct="1"/>
            <a:r>
              <a:rPr lang="en-US" altLang="en-US" smtClean="0"/>
              <a:t>Planning</a:t>
            </a:r>
            <a:r>
              <a:rPr lang="en-US" altLang="en-US" b="0" smtClean="0"/>
              <a:t> – Proper planning makes the difference in almost all Scouting activities.</a:t>
            </a:r>
          </a:p>
          <a:p>
            <a:pPr eaLnBrk="1" hangingPunct="1"/>
            <a:r>
              <a:rPr lang="en-US" altLang="en-US" smtClean="0"/>
              <a:t>Teaching EDGE</a:t>
            </a:r>
            <a:r>
              <a:rPr lang="en-US" altLang="en-US" b="0" smtClean="0"/>
              <a:t> – The Teaching EDGE method can be used any time a leader is helping others learn.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Communications</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Basic Parts of ANY communication:</a:t>
            </a:r>
          </a:p>
          <a:p>
            <a:pPr lvl="1" eaLnBrk="1" hangingPunct="1">
              <a:defRPr/>
            </a:pPr>
            <a:r>
              <a:rPr lang="en-US" b="1" dirty="0">
                <a:solidFill>
                  <a:schemeClr val="accent6">
                    <a:lumMod val="60000"/>
                    <a:lumOff val="40000"/>
                  </a:schemeClr>
                </a:solidFill>
              </a:rPr>
              <a:t>A sender </a:t>
            </a:r>
            <a:r>
              <a:rPr lang="en-US" dirty="0" smtClean="0">
                <a:sym typeface="Wingdings" pitchFamily="2" charset="2"/>
              </a:rPr>
              <a:t> </a:t>
            </a:r>
            <a:r>
              <a:rPr lang="en-US" b="1" dirty="0" smtClean="0">
                <a:solidFill>
                  <a:schemeClr val="accent1">
                    <a:lumMod val="25000"/>
                  </a:schemeClr>
                </a:solidFill>
              </a:rPr>
              <a:t>A message </a:t>
            </a:r>
            <a:r>
              <a:rPr lang="en-US" dirty="0" smtClean="0">
                <a:sym typeface="Wingdings" pitchFamily="2" charset="2"/>
              </a:rPr>
              <a:t> </a:t>
            </a:r>
            <a:r>
              <a:rPr lang="en-US" b="1" dirty="0" smtClean="0">
                <a:solidFill>
                  <a:srgbClr val="C00000"/>
                </a:solidFill>
              </a:rPr>
              <a:t>A receiver</a:t>
            </a:r>
          </a:p>
          <a:p>
            <a:pPr lvl="1" eaLnBrk="1" hangingPunct="1">
              <a:defRPr/>
            </a:pPr>
            <a:r>
              <a:rPr lang="en-US" dirty="0" smtClean="0"/>
              <a:t>This </a:t>
            </a:r>
            <a:r>
              <a:rPr lang="en-US" dirty="0"/>
              <a:t>is still a valid model today. It applies to all forms </a:t>
            </a:r>
            <a:r>
              <a:rPr lang="en-US" dirty="0" smtClean="0"/>
              <a:t>of communication</a:t>
            </a:r>
            <a:r>
              <a:rPr lang="en-US" dirty="0"/>
              <a:t>: verbal, written, music, film, signaling, pantomime, teaching, etc</a:t>
            </a:r>
            <a:r>
              <a:rPr lang="en-US" dirty="0" smtClean="0"/>
              <a:t>.</a:t>
            </a:r>
          </a:p>
          <a:p>
            <a:pPr eaLnBrk="1" hangingPunct="1">
              <a:buFont typeface="Arial" charset="0"/>
              <a:buChar char="►"/>
              <a:defRPr/>
            </a:pPr>
            <a:r>
              <a:rPr lang="en-US" dirty="0" smtClean="0"/>
              <a:t>Game:  </a:t>
            </a:r>
            <a:r>
              <a:rPr lang="en-US" i="1" dirty="0" smtClean="0">
                <a:solidFill>
                  <a:schemeClr val="bg2">
                    <a:lumMod val="50000"/>
                  </a:schemeClr>
                </a:solidFill>
              </a:rPr>
              <a:t>Receiving</a:t>
            </a:r>
          </a:p>
          <a:p>
            <a:pPr lvl="1" eaLnBrk="1" hangingPunct="1">
              <a:defRPr/>
            </a:pPr>
            <a:r>
              <a:rPr lang="en-US" dirty="0" smtClean="0"/>
              <a:t>Reflection:</a:t>
            </a:r>
          </a:p>
          <a:p>
            <a:pPr lvl="1" eaLnBrk="1" hangingPunct="1">
              <a:defRPr/>
            </a:pPr>
            <a:r>
              <a:rPr lang="en-US" dirty="0" smtClean="0"/>
              <a:t>Key points: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Youth Training Continuum</a:t>
            </a:r>
          </a:p>
        </p:txBody>
      </p:sp>
      <p:grpSp>
        <p:nvGrpSpPr>
          <p:cNvPr id="6147" name="Group 24"/>
          <p:cNvGrpSpPr>
            <a:grpSpLocks/>
          </p:cNvGrpSpPr>
          <p:nvPr/>
        </p:nvGrpSpPr>
        <p:grpSpPr bwMode="auto">
          <a:xfrm>
            <a:off x="1143000" y="2514600"/>
            <a:ext cx="7010400" cy="1676400"/>
            <a:chOff x="1066800" y="1447800"/>
            <a:chExt cx="7010400" cy="1676400"/>
          </a:xfrm>
        </p:grpSpPr>
        <p:sp>
          <p:nvSpPr>
            <p:cNvPr id="11" name="Oval 10"/>
            <p:cNvSpPr/>
            <p:nvPr/>
          </p:nvSpPr>
          <p:spPr>
            <a:xfrm>
              <a:off x="1066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a:t>ILST</a:t>
              </a:r>
              <a:endParaRPr lang="en-US" b="1" dirty="0"/>
            </a:p>
          </p:txBody>
        </p:sp>
        <p:sp>
          <p:nvSpPr>
            <p:cNvPr id="13" name="Right Arrow 12"/>
            <p:cNvSpPr/>
            <p:nvPr/>
          </p:nvSpPr>
          <p:spPr>
            <a:xfrm>
              <a:off x="2819400" y="1905000"/>
              <a:ext cx="838200" cy="685800"/>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4" name="Oval 13"/>
            <p:cNvSpPr/>
            <p:nvPr/>
          </p:nvSpPr>
          <p:spPr>
            <a:xfrm>
              <a:off x="3733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lIns="36576" rIns="36576" anchor="ctr"/>
            <a:lstStyle/>
            <a:p>
              <a:pPr algn="ctr">
                <a:defRPr/>
              </a:pPr>
              <a:r>
                <a:rPr lang="en-US" sz="2800" b="1" dirty="0"/>
                <a:t>NYLT</a:t>
              </a:r>
              <a:endParaRPr lang="en-US" dirty="0"/>
            </a:p>
          </p:txBody>
        </p:sp>
        <p:sp>
          <p:nvSpPr>
            <p:cNvPr id="15" name="Right Arrow 14"/>
            <p:cNvSpPr/>
            <p:nvPr/>
          </p:nvSpPr>
          <p:spPr>
            <a:xfrm>
              <a:off x="5486400" y="1905000"/>
              <a:ext cx="838200" cy="685800"/>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6" name="Oval 15"/>
            <p:cNvSpPr/>
            <p:nvPr/>
          </p:nvSpPr>
          <p:spPr>
            <a:xfrm>
              <a:off x="6400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lIns="27432" rIns="27432" anchor="ctr"/>
            <a:lstStyle/>
            <a:p>
              <a:pPr algn="ctr">
                <a:defRPr/>
              </a:pPr>
              <a:r>
                <a:rPr lang="en-US" sz="2600" b="1" dirty="0"/>
                <a:t>NAYLE</a:t>
              </a:r>
            </a:p>
          </p:txBody>
        </p:sp>
      </p:grpSp>
      <p:sp>
        <p:nvSpPr>
          <p:cNvPr id="22" name="TextBox 21"/>
          <p:cNvSpPr txBox="1"/>
          <p:nvPr/>
        </p:nvSpPr>
        <p:spPr>
          <a:xfrm>
            <a:off x="914400" y="1876425"/>
            <a:ext cx="1981200" cy="647700"/>
          </a:xfrm>
          <a:prstGeom prst="rect">
            <a:avLst/>
          </a:prstGeom>
          <a:noFill/>
        </p:spPr>
        <p:txBody>
          <a:bodyPr>
            <a:spAutoFit/>
          </a:bodyPr>
          <a:lstStyle/>
          <a:p>
            <a:pPr algn="ctr">
              <a:defRPr/>
            </a:pPr>
            <a:r>
              <a:rPr lang="en-US" dirty="0">
                <a:solidFill>
                  <a:schemeClr val="tx1">
                    <a:lumMod val="65000"/>
                    <a:lumOff val="35000"/>
                  </a:schemeClr>
                </a:solidFill>
                <a:latin typeface="Arial" charset="0"/>
                <a:cs typeface="+mn-cs"/>
              </a:rPr>
              <a:t>Taught at the</a:t>
            </a:r>
            <a:br>
              <a:rPr lang="en-US" dirty="0">
                <a:solidFill>
                  <a:schemeClr val="tx1">
                    <a:lumMod val="65000"/>
                    <a:lumOff val="35000"/>
                  </a:schemeClr>
                </a:solidFill>
                <a:latin typeface="Arial" charset="0"/>
                <a:cs typeface="+mn-cs"/>
              </a:rPr>
            </a:br>
            <a:r>
              <a:rPr lang="en-US" dirty="0">
                <a:solidFill>
                  <a:schemeClr val="tx1">
                    <a:lumMod val="65000"/>
                    <a:lumOff val="35000"/>
                  </a:schemeClr>
                </a:solidFill>
                <a:latin typeface="Arial" charset="0"/>
                <a:cs typeface="+mn-cs"/>
              </a:rPr>
              <a:t>Unit Level</a:t>
            </a:r>
          </a:p>
        </p:txBody>
      </p:sp>
      <p:sp>
        <p:nvSpPr>
          <p:cNvPr id="23" name="TextBox 22"/>
          <p:cNvSpPr txBox="1"/>
          <p:nvPr/>
        </p:nvSpPr>
        <p:spPr>
          <a:xfrm>
            <a:off x="3657600" y="1876425"/>
            <a:ext cx="1981200" cy="647700"/>
          </a:xfrm>
          <a:prstGeom prst="rect">
            <a:avLst/>
          </a:prstGeom>
          <a:noFill/>
        </p:spPr>
        <p:txBody>
          <a:bodyPr>
            <a:spAutoFit/>
          </a:bodyPr>
          <a:lstStyle/>
          <a:p>
            <a:pPr algn="ctr">
              <a:defRPr/>
            </a:pPr>
            <a:r>
              <a:rPr lang="en-US" dirty="0">
                <a:solidFill>
                  <a:schemeClr val="tx1">
                    <a:lumMod val="65000"/>
                    <a:lumOff val="35000"/>
                  </a:schemeClr>
                </a:solidFill>
                <a:latin typeface="Arial" charset="0"/>
                <a:cs typeface="+mn-cs"/>
              </a:rPr>
              <a:t>Taught at the</a:t>
            </a:r>
            <a:br>
              <a:rPr lang="en-US" dirty="0">
                <a:solidFill>
                  <a:schemeClr val="tx1">
                    <a:lumMod val="65000"/>
                    <a:lumOff val="35000"/>
                  </a:schemeClr>
                </a:solidFill>
                <a:latin typeface="Arial" charset="0"/>
                <a:cs typeface="+mn-cs"/>
              </a:rPr>
            </a:br>
            <a:r>
              <a:rPr lang="en-US" dirty="0">
                <a:solidFill>
                  <a:schemeClr val="tx1">
                    <a:lumMod val="65000"/>
                    <a:lumOff val="35000"/>
                  </a:schemeClr>
                </a:solidFill>
                <a:latin typeface="Arial" charset="0"/>
                <a:cs typeface="+mn-cs"/>
              </a:rPr>
              <a:t>Council Level</a:t>
            </a:r>
          </a:p>
        </p:txBody>
      </p:sp>
      <p:sp>
        <p:nvSpPr>
          <p:cNvPr id="24" name="TextBox 23"/>
          <p:cNvSpPr txBox="1"/>
          <p:nvPr/>
        </p:nvSpPr>
        <p:spPr>
          <a:xfrm>
            <a:off x="6248400" y="1600200"/>
            <a:ext cx="2133600" cy="923925"/>
          </a:xfrm>
          <a:prstGeom prst="rect">
            <a:avLst/>
          </a:prstGeom>
          <a:noFill/>
        </p:spPr>
        <p:txBody>
          <a:bodyPr>
            <a:spAutoFit/>
          </a:bodyPr>
          <a:lstStyle/>
          <a:p>
            <a:pPr algn="ctr">
              <a:defRPr/>
            </a:pPr>
            <a:r>
              <a:rPr lang="en-US" dirty="0">
                <a:solidFill>
                  <a:schemeClr val="tx1">
                    <a:lumMod val="65000"/>
                    <a:lumOff val="35000"/>
                  </a:schemeClr>
                </a:solidFill>
                <a:latin typeface="Arial" charset="0"/>
                <a:cs typeface="+mn-cs"/>
              </a:rPr>
              <a:t>Taught at the</a:t>
            </a:r>
            <a:br>
              <a:rPr lang="en-US" dirty="0">
                <a:solidFill>
                  <a:schemeClr val="tx1">
                    <a:lumMod val="65000"/>
                    <a:lumOff val="35000"/>
                  </a:schemeClr>
                </a:solidFill>
                <a:latin typeface="Arial" charset="0"/>
                <a:cs typeface="+mn-cs"/>
              </a:rPr>
            </a:br>
            <a:r>
              <a:rPr lang="en-US" dirty="0">
                <a:solidFill>
                  <a:schemeClr val="tx1">
                    <a:lumMod val="65000"/>
                    <a:lumOff val="35000"/>
                  </a:schemeClr>
                </a:solidFill>
                <a:latin typeface="Arial" charset="0"/>
                <a:cs typeface="+mn-cs"/>
              </a:rPr>
              <a:t>Regional/National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Key Listening Tips:</a:t>
            </a:r>
          </a:p>
        </p:txBody>
      </p:sp>
      <p:sp>
        <p:nvSpPr>
          <p:cNvPr id="45059" name="Content Placeholder 3"/>
          <p:cNvSpPr>
            <a:spLocks noGrp="1"/>
          </p:cNvSpPr>
          <p:nvPr>
            <p:ph sz="half" idx="1"/>
          </p:nvPr>
        </p:nvSpPr>
        <p:spPr/>
        <p:txBody>
          <a:bodyPr/>
          <a:lstStyle/>
          <a:p>
            <a:pPr eaLnBrk="1" hangingPunct="1"/>
            <a:r>
              <a:rPr lang="en-US" altLang="en-US" sz="2000" b="0" smtClean="0"/>
              <a:t>Listen with your eyes as well as with your ears. Watch for nonverbal cues.</a:t>
            </a:r>
          </a:p>
          <a:p>
            <a:pPr eaLnBrk="1" hangingPunct="1"/>
            <a:r>
              <a:rPr lang="en-US" altLang="en-US" sz="2000" b="0" smtClean="0"/>
              <a:t>Avoid distractions, both physical and mental. Give the speaker your full attention.</a:t>
            </a:r>
          </a:p>
          <a:p>
            <a:pPr eaLnBrk="1" hangingPunct="1"/>
            <a:r>
              <a:rPr lang="en-US" altLang="en-US" sz="2000" b="0" smtClean="0"/>
              <a:t>Try to see things from the speaker’s point of view. In other words, try to put yourself in the speaker’s shoes.</a:t>
            </a:r>
          </a:p>
          <a:p>
            <a:pPr eaLnBrk="1" hangingPunct="1"/>
            <a:r>
              <a:rPr lang="en-US" altLang="en-US" sz="2000" b="0" smtClean="0"/>
              <a:t>Apply the ideas to yourself. Think about how the speaker’s message relates to you and your experiences.</a:t>
            </a:r>
          </a:p>
          <a:p>
            <a:pPr eaLnBrk="1" hangingPunct="1"/>
            <a:r>
              <a:rPr lang="en-US" altLang="en-US" sz="2000" b="0" smtClean="0"/>
              <a:t>Ask questions if you are unclear about anything.</a:t>
            </a:r>
          </a:p>
        </p:txBody>
      </p:sp>
      <p:sp>
        <p:nvSpPr>
          <p:cNvPr id="45060" name="Content Placeholder 4"/>
          <p:cNvSpPr>
            <a:spLocks noGrp="1"/>
          </p:cNvSpPr>
          <p:nvPr>
            <p:ph sz="half" idx="2"/>
          </p:nvPr>
        </p:nvSpPr>
        <p:spPr/>
        <p:txBody>
          <a:bodyPr/>
          <a:lstStyle/>
          <a:p>
            <a:pPr eaLnBrk="1" hangingPunct="1"/>
            <a:r>
              <a:rPr lang="en-US" altLang="en-US" sz="2000" b="0" smtClean="0"/>
              <a:t>Review the speaker’s points and think what logically might come next in the message.</a:t>
            </a:r>
          </a:p>
          <a:p>
            <a:pPr eaLnBrk="1" hangingPunct="1"/>
            <a:r>
              <a:rPr lang="en-US" altLang="en-US" sz="2000" b="0" smtClean="0"/>
              <a:t>Curb your desire to talk until the speaker has finished.</a:t>
            </a:r>
          </a:p>
          <a:p>
            <a:pPr eaLnBrk="1" hangingPunct="1"/>
            <a:r>
              <a:rPr lang="en-US" altLang="en-US" sz="2000" b="0" smtClean="0"/>
              <a:t>Respond nonverbally (nod your head or smile) to the speaker.</a:t>
            </a:r>
          </a:p>
          <a:p>
            <a:pPr eaLnBrk="1" hangingPunct="1"/>
            <a:r>
              <a:rPr lang="en-US" altLang="en-US" sz="2000" b="0" smtClean="0"/>
              <a:t>Practice listening with respect for the speaker. Work hard not to interrupt even when you have a burning desire to make a point.</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Effective Messages</a:t>
            </a:r>
          </a:p>
        </p:txBody>
      </p:sp>
      <p:sp>
        <p:nvSpPr>
          <p:cNvPr id="7" name="Content Placeholder 6"/>
          <p:cNvSpPr>
            <a:spLocks noGrp="1"/>
          </p:cNvSpPr>
          <p:nvPr>
            <p:ph idx="1"/>
          </p:nvPr>
        </p:nvSpPr>
        <p:spPr/>
        <p:txBody>
          <a:bodyPr/>
          <a:lstStyle/>
          <a:p>
            <a:pPr eaLnBrk="1" hangingPunct="1">
              <a:buFont typeface="Arial" charset="0"/>
              <a:buChar char="►"/>
              <a:defRPr/>
            </a:pPr>
            <a:r>
              <a:rPr lang="en-US" dirty="0" smtClean="0"/>
              <a:t>Game:  </a:t>
            </a:r>
            <a:r>
              <a:rPr lang="en-US" i="1" dirty="0" smtClean="0">
                <a:solidFill>
                  <a:schemeClr val="bg2">
                    <a:lumMod val="50000"/>
                  </a:schemeClr>
                </a:solidFill>
              </a:rPr>
              <a:t>The Whole Picture</a:t>
            </a:r>
          </a:p>
          <a:p>
            <a:pPr lvl="1" eaLnBrk="1" hangingPunct="1">
              <a:defRPr/>
            </a:pPr>
            <a:r>
              <a:rPr lang="en-US" dirty="0" smtClean="0"/>
              <a:t>Reflection: </a:t>
            </a:r>
          </a:p>
          <a:p>
            <a:pPr eaLnBrk="1" hangingPunct="1">
              <a:buFont typeface="Arial" charset="0"/>
              <a:buChar char="►"/>
              <a:defRPr/>
            </a:pP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Effective Messages - Tips</a:t>
            </a:r>
          </a:p>
        </p:txBody>
      </p:sp>
      <p:sp>
        <p:nvSpPr>
          <p:cNvPr id="47107" name="Content Placeholder 6"/>
          <p:cNvSpPr>
            <a:spLocks noGrp="1"/>
          </p:cNvSpPr>
          <p:nvPr>
            <p:ph idx="1"/>
          </p:nvPr>
        </p:nvSpPr>
        <p:spPr/>
        <p:txBody>
          <a:bodyPr/>
          <a:lstStyle/>
          <a:p>
            <a:pPr eaLnBrk="1" hangingPunct="1"/>
            <a:r>
              <a:rPr lang="en-US" altLang="en-US" smtClean="0"/>
              <a:t>Organize your thoughts</a:t>
            </a:r>
          </a:p>
          <a:p>
            <a:pPr eaLnBrk="1" hangingPunct="1"/>
            <a:r>
              <a:rPr lang="en-US" altLang="en-US" smtClean="0"/>
              <a:t>Minimize distractions</a:t>
            </a:r>
          </a:p>
          <a:p>
            <a:pPr eaLnBrk="1" hangingPunct="1"/>
            <a:r>
              <a:rPr lang="en-US" altLang="en-US" smtClean="0"/>
              <a:t>Get the audience’s attention first</a:t>
            </a:r>
          </a:p>
          <a:p>
            <a:pPr eaLnBrk="1" hangingPunct="1"/>
            <a:r>
              <a:rPr lang="en-US" altLang="en-US" smtClean="0"/>
              <a:t>Speak clearly and make eye contact</a:t>
            </a:r>
          </a:p>
          <a:p>
            <a:pPr eaLnBrk="1" hangingPunct="1"/>
            <a:r>
              <a:rPr lang="en-US" altLang="en-US" smtClean="0"/>
              <a:t>Repeat facts such as dates, times, and places.</a:t>
            </a:r>
          </a:p>
          <a:p>
            <a:pPr eaLnBrk="1" hangingPunct="1"/>
            <a:r>
              <a:rPr lang="en-US" altLang="en-US" smtClean="0"/>
              <a:t>Distribute notes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Planning</a:t>
            </a:r>
          </a:p>
        </p:txBody>
      </p:sp>
      <p:sp>
        <p:nvSpPr>
          <p:cNvPr id="48131" name="Content Placeholder 2"/>
          <p:cNvSpPr>
            <a:spLocks noGrp="1"/>
          </p:cNvSpPr>
          <p:nvPr>
            <p:ph idx="1"/>
          </p:nvPr>
        </p:nvSpPr>
        <p:spPr/>
        <p:txBody>
          <a:bodyPr/>
          <a:lstStyle/>
          <a:p>
            <a:pPr eaLnBrk="1" hangingPunct="1"/>
            <a:r>
              <a:rPr lang="en-US" altLang="en-US" smtClean="0"/>
              <a:t>Second only to communicating, good planning is an essential skill for every effective leader.</a:t>
            </a:r>
          </a:p>
          <a:p>
            <a:pPr lvl="1" eaLnBrk="1" hangingPunct="1"/>
            <a:r>
              <a:rPr lang="en-US" altLang="en-US" smtClean="0"/>
              <a:t>At its core, planning is really just thinking ahead</a:t>
            </a:r>
          </a:p>
          <a:p>
            <a:pPr eaLnBrk="1" hangingPunct="1"/>
            <a:r>
              <a:rPr lang="en-US" altLang="en-US" smtClean="0"/>
              <a:t>Ask questions – develop answers</a:t>
            </a:r>
          </a:p>
          <a:p>
            <a:pPr eaLnBrk="1" hangingPunct="1"/>
            <a:r>
              <a:rPr lang="en-US" altLang="en-US" smtClean="0"/>
              <a:t>After initial planning (also called “happy path” planning), start asking “what if” questions</a:t>
            </a:r>
          </a:p>
          <a:p>
            <a:pPr lvl="1" eaLnBrk="1" hangingPunct="1"/>
            <a:r>
              <a:rPr lang="en-US" altLang="en-US" smtClean="0"/>
              <a:t>Adjust your plan to accommodate the unexpected</a:t>
            </a:r>
          </a:p>
          <a:p>
            <a:pPr lvl="1" eaLnBrk="1" hangingPunct="1"/>
            <a:r>
              <a:rPr lang="en-US" altLang="en-US" smtClean="0"/>
              <a:t>Next add the “who” – the resources to make it happen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Planning</a:t>
            </a:r>
          </a:p>
        </p:txBody>
      </p:sp>
      <p:sp>
        <p:nvSpPr>
          <p:cNvPr id="3" name="Content Placeholder 2"/>
          <p:cNvSpPr>
            <a:spLocks noGrp="1"/>
          </p:cNvSpPr>
          <p:nvPr>
            <p:ph idx="1"/>
          </p:nvPr>
        </p:nvSpPr>
        <p:spPr/>
        <p:txBody>
          <a:bodyPr/>
          <a:lstStyle/>
          <a:p>
            <a:pPr eaLnBrk="1" hangingPunct="1"/>
            <a:r>
              <a:rPr lang="en-US" altLang="en-US" smtClean="0"/>
              <a:t>Group Exercise:  </a:t>
            </a:r>
            <a:r>
              <a:rPr lang="en-US" altLang="en-US" i="1" smtClean="0">
                <a:solidFill>
                  <a:srgbClr val="404040"/>
                </a:solidFill>
              </a:rPr>
              <a:t>Planning</a:t>
            </a:r>
          </a:p>
          <a:p>
            <a:pPr lvl="1" eaLnBrk="1" hangingPunct="1"/>
            <a:r>
              <a:rPr lang="en-US" altLang="en-US" smtClean="0"/>
              <a:t>Plan as a group a sample troop service project</a:t>
            </a:r>
          </a:p>
          <a:p>
            <a:pPr lvl="1" eaLnBrk="1" hangingPunct="1"/>
            <a:r>
              <a:rPr lang="en-US" altLang="en-US" u="sng" smtClean="0"/>
              <a:t>Scenario</a:t>
            </a:r>
            <a:r>
              <a:rPr lang="en-US" altLang="en-US" smtClean="0"/>
              <a:t>: On a Saturday, six weeks from now, the troop will conduct a service project at a local city park. The project involves:</a:t>
            </a:r>
          </a:p>
          <a:p>
            <a:pPr lvl="2" eaLnBrk="1" hangingPunct="1"/>
            <a:r>
              <a:rPr lang="en-US" altLang="en-US" sz="2000" smtClean="0"/>
              <a:t>Installing 50 feet of split-rail fence around a tree (to protect it)</a:t>
            </a:r>
          </a:p>
          <a:p>
            <a:pPr lvl="2" eaLnBrk="1" hangingPunct="1"/>
            <a:r>
              <a:rPr lang="en-US" altLang="en-US" sz="2000" smtClean="0"/>
              <a:t>Removing old plants and undergrowth from a nearby area (approximately 500 square feet in area). Laying down weed block in the cleared area. Spreading 6 cubic yards of mulch in the area just cleared and under the fenced-in tree</a:t>
            </a:r>
          </a:p>
          <a:p>
            <a:pPr lvl="2" eaLnBrk="1" hangingPunct="1"/>
            <a:r>
              <a:rPr lang="en-US" altLang="en-US" sz="2000" smtClean="0"/>
              <a:t>Planting 15 to 20 small plants and shrubs in a small garden in a third area nearby</a:t>
            </a:r>
          </a:p>
          <a:p>
            <a:pPr lvl="2" eaLnBrk="1" hangingPunct="1"/>
            <a:r>
              <a:rPr lang="en-US" altLang="en-US" sz="2000" smtClean="0"/>
              <a:t>All areas are within line of sight of each other.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Planning (exercise)</a:t>
            </a:r>
          </a:p>
        </p:txBody>
      </p:sp>
      <p:sp>
        <p:nvSpPr>
          <p:cNvPr id="50179" name="Content Placeholder 2"/>
          <p:cNvSpPr>
            <a:spLocks noGrp="1"/>
          </p:cNvSpPr>
          <p:nvPr>
            <p:ph idx="1"/>
          </p:nvPr>
        </p:nvSpPr>
        <p:spPr/>
        <p:txBody>
          <a:bodyPr/>
          <a:lstStyle/>
          <a:p>
            <a:pPr eaLnBrk="1" hangingPunct="1"/>
            <a:r>
              <a:rPr lang="en-US" altLang="en-US" smtClean="0"/>
              <a:t>Task:</a:t>
            </a:r>
          </a:p>
          <a:p>
            <a:pPr lvl="1" eaLnBrk="1" hangingPunct="1"/>
            <a:r>
              <a:rPr lang="en-US" altLang="en-US" smtClean="0"/>
              <a:t>Plan what equipment you need for the project and how you’re going to get it. Plan how to use and manage your team on the day of the project. </a:t>
            </a:r>
          </a:p>
          <a:p>
            <a:pPr lvl="1" eaLnBrk="1" hangingPunct="1"/>
            <a:endParaRPr lang="en-US" altLang="en-US" smtClean="0"/>
          </a:p>
          <a:p>
            <a:pPr lvl="1" eaLnBrk="1" hangingPunct="1"/>
            <a:r>
              <a:rPr lang="en-US" altLang="en-US" smtClean="0"/>
              <a:t>Reflection – </a:t>
            </a:r>
            <a:r>
              <a:rPr lang="en-US" altLang="en-US" i="1" smtClean="0"/>
              <a:t>about the planning session</a:t>
            </a:r>
            <a:endParaRPr lang="en-US" altLang="en-US" smtClean="0"/>
          </a:p>
          <a:p>
            <a:pPr lvl="1" eaLnBrk="1" hangingPunct="1"/>
            <a:r>
              <a:rPr lang="en-US" altLang="en-US" smtClean="0"/>
              <a:t>Reflection – </a:t>
            </a:r>
            <a:r>
              <a:rPr lang="en-US" altLang="en-US" i="1" smtClean="0"/>
              <a:t>about the project</a:t>
            </a:r>
          </a:p>
          <a:p>
            <a:pPr lvl="1" eaLnBrk="1" hangingPunct="1"/>
            <a:endParaRPr lang="en-US" altLang="en-US" smtClean="0"/>
          </a:p>
          <a:p>
            <a:pPr lvl="1" eaLnBrk="1" hangingPunct="1"/>
            <a:r>
              <a:rPr lang="en-US" altLang="en-US" smtClean="0"/>
              <a:t>Key points: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Teaching EDGE</a:t>
            </a:r>
          </a:p>
        </p:txBody>
      </p:sp>
      <p:sp>
        <p:nvSpPr>
          <p:cNvPr id="51203" name="Content Placeholder 2"/>
          <p:cNvSpPr>
            <a:spLocks noGrp="1"/>
          </p:cNvSpPr>
          <p:nvPr>
            <p:ph idx="1"/>
          </p:nvPr>
        </p:nvSpPr>
        <p:spPr/>
        <p:txBody>
          <a:bodyPr/>
          <a:lstStyle/>
          <a:p>
            <a:pPr eaLnBrk="1" hangingPunct="1"/>
            <a:r>
              <a:rPr lang="en-US" altLang="en-US" smtClean="0"/>
              <a:t>The EDGE (Explain, Demonstrate, Guide, Enable) method is the primary training method to teach skills in the troop. </a:t>
            </a:r>
          </a:p>
          <a:p>
            <a:pPr eaLnBrk="1" hangingPunct="1"/>
            <a:r>
              <a:rPr lang="en-US" altLang="en-US" smtClean="0"/>
              <a:t>EDGE should be used for all teaching opportunities. Make it a habit. </a:t>
            </a:r>
          </a:p>
          <a:p>
            <a:pPr eaLnBrk="1" hangingPunct="1"/>
            <a:r>
              <a:rPr lang="en-US" altLang="en-US" smtClean="0"/>
              <a:t>It can be used anytime a leader is helping others learn.</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The Four-Step EDGE Process</a:t>
            </a:r>
          </a:p>
        </p:txBody>
      </p:sp>
      <p:sp>
        <p:nvSpPr>
          <p:cNvPr id="52227" name="Content Placeholder 2"/>
          <p:cNvSpPr>
            <a:spLocks noGrp="1"/>
          </p:cNvSpPr>
          <p:nvPr>
            <p:ph idx="1"/>
          </p:nvPr>
        </p:nvSpPr>
        <p:spPr/>
        <p:txBody>
          <a:bodyPr/>
          <a:lstStyle/>
          <a:p>
            <a:pPr marL="914400" lvl="1" indent="-457200" eaLnBrk="1" hangingPunct="1">
              <a:buFont typeface="Arial" panose="020B0604020202020204" pitchFamily="34" charset="0"/>
              <a:buAutoNum type="arabicPeriod"/>
            </a:pPr>
            <a:r>
              <a:rPr lang="en-US" altLang="en-US" sz="2200" b="1" smtClean="0"/>
              <a:t>Explain</a:t>
            </a:r>
            <a:r>
              <a:rPr lang="en-US" altLang="en-US" sz="2200" smtClean="0"/>
              <a:t> -The trainer explains how something is done.</a:t>
            </a:r>
          </a:p>
          <a:p>
            <a:pPr marL="914400" lvl="1" indent="-457200" eaLnBrk="1" hangingPunct="1">
              <a:buFont typeface="Arial" panose="020B0604020202020204" pitchFamily="34" charset="0"/>
              <a:buAutoNum type="arabicPeriod"/>
            </a:pPr>
            <a:r>
              <a:rPr lang="en-US" altLang="en-US" sz="2200" b="1" smtClean="0"/>
              <a:t>Demonstrate</a:t>
            </a:r>
            <a:r>
              <a:rPr lang="en-US" altLang="en-US" sz="2200" smtClean="0"/>
              <a:t> - After the trainer explains, the trainer demonstrates while explaining again. This gives the learner a clear understanding of what success looks like.</a:t>
            </a:r>
          </a:p>
          <a:p>
            <a:pPr marL="914400" lvl="1" indent="-457200" eaLnBrk="1" hangingPunct="1">
              <a:buFont typeface="Arial" panose="020B0604020202020204" pitchFamily="34" charset="0"/>
              <a:buAutoNum type="arabicPeriod"/>
            </a:pPr>
            <a:r>
              <a:rPr lang="en-US" altLang="en-US" sz="2200" b="1" smtClean="0"/>
              <a:t>Guide</a:t>
            </a:r>
            <a:r>
              <a:rPr lang="en-US" altLang="en-US" sz="2200" smtClean="0"/>
              <a:t> - The learner tries the skill while the trainer guides him through it. The trainer gives instant feedback as the learner practices the skill.</a:t>
            </a:r>
          </a:p>
          <a:p>
            <a:pPr marL="914400" lvl="1" indent="-457200" eaLnBrk="1" hangingPunct="1">
              <a:buFont typeface="Arial" panose="020B0604020202020204" pitchFamily="34" charset="0"/>
              <a:buAutoNum type="arabicPeriod"/>
            </a:pPr>
            <a:r>
              <a:rPr lang="en-US" altLang="en-US" sz="2200" b="1" smtClean="0"/>
              <a:t>Enable</a:t>
            </a:r>
            <a:r>
              <a:rPr lang="en-US" altLang="en-US" sz="2200" smtClean="0"/>
              <a:t> - The learner works independently under the watchful eye of the trainer. The trainer helps remove any obstacles to success, thus enabling the learner to succeed.</a:t>
            </a:r>
          </a:p>
          <a:p>
            <a:pPr marL="514350" indent="-457200" eaLnBrk="1" hangingPunct="1"/>
            <a:r>
              <a:rPr lang="en-US" altLang="en-US" sz="2600" smtClean="0"/>
              <a:t>Sample skill instruction</a:t>
            </a:r>
          </a:p>
          <a:p>
            <a:pPr marL="514350" indent="-457200" eaLnBrk="1" hangingPunct="1"/>
            <a:r>
              <a:rPr lang="en-US" altLang="en-US" sz="2600" b="0" smtClean="0"/>
              <a:t>Reflection: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Tools of the Trade (Wrap-up)</a:t>
            </a:r>
          </a:p>
        </p:txBody>
      </p:sp>
      <p:sp>
        <p:nvSpPr>
          <p:cNvPr id="53251" name="Content Placeholder 2"/>
          <p:cNvSpPr>
            <a:spLocks noGrp="1"/>
          </p:cNvSpPr>
          <p:nvPr>
            <p:ph idx="1"/>
          </p:nvPr>
        </p:nvSpPr>
        <p:spPr/>
        <p:txBody>
          <a:bodyPr/>
          <a:lstStyle/>
          <a:p>
            <a:pPr eaLnBrk="1" hangingPunct="1"/>
            <a:r>
              <a:rPr lang="en-US" altLang="en-US" smtClean="0"/>
              <a:t>Communications, planning, and teaching —</a:t>
            </a:r>
            <a:r>
              <a:rPr lang="en-US" altLang="en-US" b="0" smtClean="0"/>
              <a:t>are core skills leaders can use any time they are working with their team</a:t>
            </a:r>
          </a:p>
          <a:p>
            <a:pPr eaLnBrk="1" hangingPunct="1"/>
            <a:r>
              <a:rPr lang="en-US" altLang="en-US" smtClean="0"/>
              <a:t>Good planning is foundational to everything</a:t>
            </a:r>
          </a:p>
          <a:p>
            <a:pPr eaLnBrk="1" hangingPunct="1"/>
            <a:r>
              <a:rPr lang="en-US" altLang="en-US" smtClean="0"/>
              <a:t>As you grow in Scouting and take on more leadership roles, your leadership skills and strengths will continue to grow over time.</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Break!</a:t>
            </a:r>
            <a:endParaRPr lang="en-US" dirty="0"/>
          </a:p>
        </p:txBody>
      </p:sp>
      <p:sp>
        <p:nvSpPr>
          <p:cNvPr id="54275" name="Text Placeholder 4"/>
          <p:cNvSpPr>
            <a:spLocks noGrp="1"/>
          </p:cNvSpPr>
          <p:nvPr>
            <p:ph type="body" idx="1"/>
          </p:nvPr>
        </p:nvSpPr>
        <p:spPr/>
        <p:txBody>
          <a:bodyPr/>
          <a:lstStyle/>
          <a:p>
            <a:pPr eaLnBrk="1" hangingPunct="1"/>
            <a:r>
              <a:rPr lang="en-US" altLang="en-US" smtClean="0"/>
              <a:t>Take 15 minutes…</a:t>
            </a:r>
          </a:p>
        </p:txBody>
      </p:sp>
      <p:pic>
        <p:nvPicPr>
          <p:cNvPr id="54276" name="Picture 2" descr="H:\Users\Dad\Pictures\Scouting Images\kokopel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2888"/>
            <a:ext cx="342900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Module One – Unit Organization</a:t>
            </a:r>
          </a:p>
        </p:txBody>
      </p:sp>
      <p:sp>
        <p:nvSpPr>
          <p:cNvPr id="7171" name="Content Placeholder 2"/>
          <p:cNvSpPr>
            <a:spLocks noGrp="1"/>
          </p:cNvSpPr>
          <p:nvPr>
            <p:ph idx="1"/>
          </p:nvPr>
        </p:nvSpPr>
        <p:spPr/>
        <p:txBody>
          <a:bodyPr/>
          <a:lstStyle/>
          <a:p>
            <a:pPr eaLnBrk="1" hangingPunct="1"/>
            <a:r>
              <a:rPr lang="en-US" altLang="en-US" smtClean="0"/>
              <a:t>Module Overview</a:t>
            </a:r>
          </a:p>
          <a:p>
            <a:pPr lvl="1" eaLnBrk="1" hangingPunct="1"/>
            <a:r>
              <a:rPr lang="en-US" altLang="en-US" smtClean="0"/>
              <a:t>Introduction to the Course - 5 minutes</a:t>
            </a:r>
          </a:p>
          <a:p>
            <a:pPr lvl="1" eaLnBrk="1" hangingPunct="1"/>
            <a:r>
              <a:rPr lang="en-US" altLang="en-US" smtClean="0"/>
              <a:t>Introduction to Vision - 5 to 10 minutes</a:t>
            </a:r>
          </a:p>
          <a:p>
            <a:pPr lvl="1" eaLnBrk="1" hangingPunct="1"/>
            <a:r>
              <a:rPr lang="en-US" altLang="en-US" smtClean="0"/>
              <a:t>Troop Organization - 20 to 35 minutes</a:t>
            </a:r>
          </a:p>
          <a:p>
            <a:pPr lvl="1" eaLnBrk="1" hangingPunct="1"/>
            <a:r>
              <a:rPr lang="en-US" altLang="en-US" smtClean="0"/>
              <a:t>The Team-Based Troop - 25 to 30 minutes</a:t>
            </a:r>
          </a:p>
          <a:p>
            <a:pPr lvl="1" eaLnBrk="1" hangingPunct="1"/>
            <a:r>
              <a:rPr lang="en-US" altLang="en-US" smtClean="0"/>
              <a:t>Introduction to Servant Leadership - 5 to 10 minutes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Module Three – Leadership &amp; Teamwork</a:t>
            </a:r>
          </a:p>
        </p:txBody>
      </p:sp>
      <p:sp>
        <p:nvSpPr>
          <p:cNvPr id="55299" name="Content Placeholder 2"/>
          <p:cNvSpPr>
            <a:spLocks noGrp="1"/>
          </p:cNvSpPr>
          <p:nvPr>
            <p:ph idx="1"/>
          </p:nvPr>
        </p:nvSpPr>
        <p:spPr>
          <a:xfrm>
            <a:off x="457200" y="1341438"/>
            <a:ext cx="8382000" cy="4608512"/>
          </a:xfrm>
        </p:spPr>
        <p:txBody>
          <a:bodyPr/>
          <a:lstStyle/>
          <a:p>
            <a:pPr eaLnBrk="1" hangingPunct="1"/>
            <a:r>
              <a:rPr lang="en-US" altLang="en-US" smtClean="0"/>
              <a:t>Module Overview</a:t>
            </a:r>
          </a:p>
          <a:p>
            <a:pPr lvl="1" eaLnBrk="1" hangingPunct="1"/>
            <a:r>
              <a:rPr lang="en-US" altLang="en-US" smtClean="0"/>
              <a:t>Introduction to Leadership and Teamwork Session - 5 minutes</a:t>
            </a:r>
          </a:p>
          <a:p>
            <a:pPr lvl="1" eaLnBrk="1" hangingPunct="1"/>
            <a:r>
              <a:rPr lang="en-US" altLang="en-US" smtClean="0"/>
              <a:t>Teams and Team Characteristics - 5 to 10 minutes</a:t>
            </a:r>
          </a:p>
          <a:p>
            <a:pPr lvl="1" eaLnBrk="1" hangingPunct="1"/>
            <a:r>
              <a:rPr lang="en-US" altLang="en-US" smtClean="0"/>
              <a:t>Stages of Team Development and Styles of Leadership - 15 to 25 minutes</a:t>
            </a:r>
          </a:p>
          <a:p>
            <a:pPr lvl="1" eaLnBrk="1" hangingPunct="1"/>
            <a:r>
              <a:rPr lang="en-US" altLang="en-US" smtClean="0"/>
              <a:t>Inclusion - 10 to 15 minutes</a:t>
            </a:r>
          </a:p>
          <a:p>
            <a:pPr lvl="1" eaLnBrk="1" hangingPunct="1"/>
            <a:r>
              <a:rPr lang="en-US" altLang="en-US" smtClean="0"/>
              <a:t>Leadership Ethics and Values - 15 to 25 minutes</a:t>
            </a:r>
          </a:p>
          <a:p>
            <a:pPr lvl="1" eaLnBrk="1" hangingPunct="1"/>
            <a:r>
              <a:rPr lang="en-US" altLang="en-US" smtClean="0"/>
              <a:t>Vision - 5 minutes</a:t>
            </a:r>
          </a:p>
          <a:p>
            <a:pPr lvl="1" eaLnBrk="1" hangingPunct="1"/>
            <a:r>
              <a:rPr lang="en-US" altLang="en-US" smtClean="0"/>
              <a:t>Wrap Up the Introduction to Leadership Skills for Troops Course - 5 minutes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55650" y="457200"/>
            <a:ext cx="8159750" cy="490538"/>
          </a:xfrm>
        </p:spPr>
        <p:txBody>
          <a:bodyPr/>
          <a:lstStyle/>
          <a:p>
            <a:pPr eaLnBrk="1" hangingPunct="1"/>
            <a:r>
              <a:rPr lang="en-US" altLang="en-US" smtClean="0"/>
              <a:t>Introduction to Leadership and Teamwork Session</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Discussion: </a:t>
            </a:r>
            <a:r>
              <a:rPr lang="en-US" i="1" dirty="0" smtClean="0">
                <a:solidFill>
                  <a:schemeClr val="bg2">
                    <a:lumMod val="50000"/>
                  </a:schemeClr>
                </a:solidFill>
              </a:rPr>
              <a:t>What do we mean by “team”?</a:t>
            </a:r>
          </a:p>
          <a:p>
            <a:pPr lvl="1" eaLnBrk="1" hangingPunct="1">
              <a:defRPr/>
            </a:pPr>
            <a:r>
              <a:rPr lang="en-US" dirty="0" smtClean="0"/>
              <a:t>Characteristics of effective teams? </a:t>
            </a:r>
            <a:r>
              <a:rPr lang="en-US" i="1" dirty="0" smtClean="0">
                <a:solidFill>
                  <a:schemeClr val="bg2">
                    <a:lumMod val="50000"/>
                  </a:schemeClr>
                </a:solidFill>
              </a:rPr>
              <a:t>(list on a board)</a:t>
            </a:r>
          </a:p>
          <a:p>
            <a:pPr lvl="1"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55650" y="457200"/>
            <a:ext cx="8159750" cy="490538"/>
          </a:xfrm>
        </p:spPr>
        <p:txBody>
          <a:bodyPr/>
          <a:lstStyle/>
          <a:p>
            <a:pPr eaLnBrk="1" hangingPunct="1"/>
            <a:r>
              <a:rPr lang="en-US" altLang="en-US" smtClean="0"/>
              <a:t>Stages of Team Development</a:t>
            </a:r>
          </a:p>
        </p:txBody>
      </p:sp>
      <p:sp>
        <p:nvSpPr>
          <p:cNvPr id="3" name="Content Placeholder 2"/>
          <p:cNvSpPr>
            <a:spLocks noGrp="1"/>
          </p:cNvSpPr>
          <p:nvPr>
            <p:ph idx="1"/>
          </p:nvPr>
        </p:nvSpPr>
        <p:spPr>
          <a:xfrm>
            <a:off x="457200" y="1341438"/>
            <a:ext cx="8229600" cy="1173162"/>
          </a:xfrm>
        </p:spPr>
        <p:txBody>
          <a:bodyPr/>
          <a:lstStyle/>
          <a:p>
            <a:pPr eaLnBrk="1" hangingPunct="1">
              <a:buFont typeface="Arial" charset="0"/>
              <a:buChar char="►"/>
              <a:defRPr/>
            </a:pPr>
            <a:r>
              <a:rPr lang="en-US" dirty="0" smtClean="0"/>
              <a:t>Discussion: </a:t>
            </a:r>
            <a:r>
              <a:rPr lang="en-US" i="1" dirty="0" smtClean="0">
                <a:solidFill>
                  <a:schemeClr val="bg2">
                    <a:lumMod val="50000"/>
                  </a:schemeClr>
                </a:solidFill>
              </a:rPr>
              <a:t>How do teams develop?</a:t>
            </a:r>
          </a:p>
          <a:p>
            <a:pPr lvl="1" eaLnBrk="1" hangingPunct="1">
              <a:defRPr/>
            </a:pPr>
            <a:r>
              <a:rPr lang="en-US" dirty="0" smtClean="0"/>
              <a:t>Review team development through a discussion </a:t>
            </a:r>
          </a:p>
          <a:p>
            <a:pPr lvl="1" eaLnBrk="1" hangingPunct="1">
              <a:defRPr/>
            </a:pPr>
            <a:r>
              <a:rPr lang="en-US" i="1" dirty="0" smtClean="0">
                <a:solidFill>
                  <a:schemeClr val="bg2">
                    <a:lumMod val="50000"/>
                  </a:schemeClr>
                </a:solidFill>
              </a:rPr>
              <a:t>Leading EDGE</a:t>
            </a:r>
            <a:endParaRPr lang="en-US" i="1" dirty="0">
              <a:solidFill>
                <a:schemeClr val="bg2">
                  <a:lumMod val="50000"/>
                </a:schemeClr>
              </a:solidFill>
            </a:endParaRPr>
          </a:p>
          <a:p>
            <a:pPr eaLnBrk="1" hangingPunct="1">
              <a:buFont typeface="Arial" charset="0"/>
              <a:buChar char="►"/>
              <a:defRPr/>
            </a:pPr>
            <a:endParaRPr lang="en-US" dirty="0" smtClean="0"/>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61245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Where the Group Is</a:t>
            </a:r>
          </a:p>
        </p:txBody>
      </p:sp>
      <p:sp>
        <p:nvSpPr>
          <p:cNvPr id="3" name="Content Placeholder 2"/>
          <p:cNvSpPr>
            <a:spLocks noGrp="1"/>
          </p:cNvSpPr>
          <p:nvPr>
            <p:ph idx="1"/>
          </p:nvPr>
        </p:nvSpPr>
        <p:spPr>
          <a:xfrm>
            <a:off x="457200" y="1341438"/>
            <a:ext cx="8553450" cy="4608512"/>
          </a:xfrm>
        </p:spPr>
        <p:txBody>
          <a:bodyPr rIns="0"/>
          <a:lstStyle/>
          <a:p>
            <a:pPr eaLnBrk="1" hangingPunct="1">
              <a:buFont typeface="Arial" charset="0"/>
              <a:buChar char="►"/>
              <a:defRPr/>
            </a:pPr>
            <a:r>
              <a:rPr lang="en-US" dirty="0" smtClean="0"/>
              <a:t>Stages:</a:t>
            </a:r>
          </a:p>
          <a:p>
            <a:pPr lvl="1" eaLnBrk="1" hangingPunct="1">
              <a:defRPr/>
            </a:pPr>
            <a:r>
              <a:rPr lang="en-US" b="1" dirty="0" smtClean="0"/>
              <a:t>Starting out </a:t>
            </a:r>
            <a:r>
              <a:rPr lang="en-US" dirty="0" smtClean="0"/>
              <a:t>(skills are low, enthusiasm is high)</a:t>
            </a:r>
          </a:p>
          <a:p>
            <a:pPr lvl="1" eaLnBrk="1" hangingPunct="1">
              <a:defRPr/>
            </a:pPr>
            <a:r>
              <a:rPr lang="en-US" b="1" dirty="0" smtClean="0"/>
              <a:t>Becoming discouraged </a:t>
            </a:r>
            <a:r>
              <a:rPr lang="en-US" dirty="0" smtClean="0"/>
              <a:t>(skills and enthusiasm are low)</a:t>
            </a:r>
          </a:p>
          <a:p>
            <a:pPr lvl="1" eaLnBrk="1" hangingPunct="1">
              <a:defRPr/>
            </a:pPr>
            <a:r>
              <a:rPr lang="en-US" b="1" dirty="0" smtClean="0"/>
              <a:t>Making progress </a:t>
            </a:r>
            <a:r>
              <a:rPr lang="en-US" dirty="0" smtClean="0"/>
              <a:t>(skills and enthusiasm is rising)</a:t>
            </a:r>
          </a:p>
          <a:p>
            <a:pPr lvl="1" eaLnBrk="1" hangingPunct="1">
              <a:defRPr/>
            </a:pPr>
            <a:r>
              <a:rPr lang="en-US" b="1" dirty="0" smtClean="0"/>
              <a:t>Finding success </a:t>
            </a:r>
            <a:r>
              <a:rPr lang="en-US" dirty="0" smtClean="0"/>
              <a:t>(skills and enthusiasm are high)</a:t>
            </a:r>
          </a:p>
          <a:p>
            <a:pPr eaLnBrk="1" hangingPunct="1">
              <a:buFont typeface="Arial" charset="0"/>
              <a:buChar char="►"/>
              <a:defRPr/>
            </a:pPr>
            <a:endParaRPr lang="en-US" sz="1000" b="0" dirty="0"/>
          </a:p>
          <a:p>
            <a:pPr eaLnBrk="1" hangingPunct="1">
              <a:buFont typeface="Arial" charset="0"/>
              <a:buChar char="►"/>
              <a:defRPr/>
            </a:pPr>
            <a:r>
              <a:rPr lang="en-US" dirty="0" smtClean="0"/>
              <a:t>Team Skill Level and Enthusiasm</a:t>
            </a:r>
          </a:p>
          <a:p>
            <a:pPr lvl="1" eaLnBrk="1" hangingPunct="1">
              <a:defRPr/>
            </a:pPr>
            <a:r>
              <a:rPr lang="en-US" dirty="0" smtClean="0"/>
              <a:t>Skill Level – rises over time</a:t>
            </a:r>
          </a:p>
          <a:p>
            <a:pPr lvl="1" eaLnBrk="1" hangingPunct="1">
              <a:defRPr/>
            </a:pPr>
            <a:r>
              <a:rPr lang="en-US" dirty="0" smtClean="0"/>
              <a:t>Enthusiasm – varies as the team develops</a:t>
            </a:r>
          </a:p>
          <a:p>
            <a:pPr lvl="1" eaLnBrk="1" hangingPunct="1">
              <a:defRPr/>
            </a:pPr>
            <a:endParaRPr lang="en-US" sz="1000" dirty="0"/>
          </a:p>
          <a:p>
            <a:pPr eaLnBrk="1" hangingPunct="1">
              <a:buFont typeface="Arial" charset="0"/>
              <a:buChar char="►"/>
              <a:defRPr/>
            </a:pPr>
            <a:r>
              <a:rPr lang="en-US" sz="2400" dirty="0" smtClean="0"/>
              <a:t>Discussion: </a:t>
            </a:r>
            <a:r>
              <a:rPr lang="en-US" sz="2400" b="0" i="1" dirty="0" smtClean="0">
                <a:solidFill>
                  <a:schemeClr val="bg2">
                    <a:lumMod val="50000"/>
                  </a:schemeClr>
                </a:solidFill>
              </a:rPr>
              <a:t>How can the leader affect the team’s development?</a:t>
            </a:r>
          </a:p>
          <a:p>
            <a:pPr eaLnBrk="1" hangingPunct="1">
              <a:buFont typeface="Arial" charset="0"/>
              <a:buChar char="►"/>
              <a:defRPr/>
            </a:pPr>
            <a:endParaRPr lang="en-US" sz="2400" b="0" dirty="0"/>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t>Inclusion</a:t>
            </a:r>
          </a:p>
        </p:txBody>
      </p:sp>
      <p:sp>
        <p:nvSpPr>
          <p:cNvPr id="3"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b="0" i="1" smtClean="0"/>
              <a:t>Effective engagement, inclusion and the use of each member of your team is an important skill</a:t>
            </a:r>
          </a:p>
          <a:p>
            <a:pPr marL="0" indent="0" eaLnBrk="1" hangingPunct="1"/>
            <a:r>
              <a:rPr lang="en-US" altLang="en-US" smtClean="0"/>
              <a:t>Game:  </a:t>
            </a:r>
            <a:r>
              <a:rPr lang="en-US" altLang="en-US" i="1" smtClean="0">
                <a:solidFill>
                  <a:srgbClr val="404040"/>
                </a:solidFill>
              </a:rPr>
              <a:t>The Potato Game</a:t>
            </a:r>
            <a:endParaRPr lang="en-US" altLang="en-US" smtClean="0"/>
          </a:p>
          <a:p>
            <a:pPr lvl="1" eaLnBrk="1" hangingPunct="1"/>
            <a:r>
              <a:rPr lang="en-US" altLang="en-US" smtClean="0"/>
              <a:t>Discussion:</a:t>
            </a:r>
            <a:endParaRPr lang="en-US" altLang="en-US" i="1" smtClean="0">
              <a:solidFill>
                <a:srgbClr val="404040"/>
              </a:solidFill>
            </a:endParaRPr>
          </a:p>
          <a:p>
            <a:pPr lvl="1" eaLnBrk="1" hangingPunct="1"/>
            <a:r>
              <a:rPr lang="en-US" altLang="en-US" smtClean="0"/>
              <a:t>Reflection: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t>Inclusion (Rocks)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Leadership Ethics and Values</a:t>
            </a:r>
          </a:p>
        </p:txBody>
      </p:sp>
      <p:sp>
        <p:nvSpPr>
          <p:cNvPr id="61443" name="Content Placeholder 2"/>
          <p:cNvSpPr>
            <a:spLocks noGrp="1"/>
          </p:cNvSpPr>
          <p:nvPr>
            <p:ph idx="1"/>
          </p:nvPr>
        </p:nvSpPr>
        <p:spPr/>
        <p:txBody>
          <a:bodyPr/>
          <a:lstStyle/>
          <a:p>
            <a:pPr eaLnBrk="1" hangingPunct="1"/>
            <a:r>
              <a:rPr lang="en-US" altLang="en-US" smtClean="0"/>
              <a:t>Discussion: Scout Oath</a:t>
            </a:r>
          </a:p>
          <a:p>
            <a:pPr lvl="1" eaLnBrk="1" hangingPunct="1"/>
            <a:r>
              <a:rPr lang="en-US" altLang="en-US" smtClean="0"/>
              <a:t>“On my honor…”</a:t>
            </a:r>
          </a:p>
          <a:p>
            <a:pPr lvl="1" eaLnBrk="1" hangingPunct="1"/>
            <a:r>
              <a:rPr lang="en-US" altLang="en-US" smtClean="0"/>
              <a:t>“…I will do my best…”</a:t>
            </a:r>
          </a:p>
          <a:p>
            <a:pPr lvl="1" eaLnBrk="1" hangingPunct="1"/>
            <a:r>
              <a:rPr lang="en-US" altLang="en-US" smtClean="0"/>
              <a:t>“…to do my duty…”</a:t>
            </a:r>
          </a:p>
          <a:p>
            <a:pPr lvl="1" eaLnBrk="1" hangingPunct="1"/>
            <a:r>
              <a:rPr lang="en-US" altLang="en-US" smtClean="0"/>
              <a:t>“…to God and my country…”</a:t>
            </a:r>
          </a:p>
          <a:p>
            <a:pPr lvl="1" eaLnBrk="1" hangingPunct="1"/>
            <a:r>
              <a:rPr lang="en-US" altLang="en-US" smtClean="0"/>
              <a:t>“… and to obey the Scout Law…”</a:t>
            </a:r>
          </a:p>
          <a:p>
            <a:pPr lvl="1" eaLnBrk="1" hangingPunct="1"/>
            <a:r>
              <a:rPr lang="en-US" altLang="en-US" smtClean="0"/>
              <a:t>“…to help other people at all times…”</a:t>
            </a:r>
          </a:p>
          <a:p>
            <a:pPr lvl="1" eaLnBrk="1" hangingPunct="1"/>
            <a:r>
              <a:rPr lang="en-US" altLang="en-US" smtClean="0"/>
              <a:t>…to keep myself physically strong…”</a:t>
            </a:r>
          </a:p>
          <a:p>
            <a:pPr lvl="1" eaLnBrk="1" hangingPunct="1"/>
            <a:r>
              <a:rPr lang="en-US" altLang="en-US" smtClean="0"/>
              <a:t>“…mentally awake…”</a:t>
            </a:r>
          </a:p>
          <a:p>
            <a:pPr lvl="1" eaLnBrk="1" hangingPunct="1"/>
            <a:r>
              <a:rPr lang="en-US" altLang="en-US" smtClean="0"/>
              <a:t>“…and morally straight.”</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t>Leadership Ethics and Values</a:t>
            </a:r>
          </a:p>
        </p:txBody>
      </p:sp>
      <p:sp>
        <p:nvSpPr>
          <p:cNvPr id="62467" name="Content Placeholder 2"/>
          <p:cNvSpPr>
            <a:spLocks noGrp="1"/>
          </p:cNvSpPr>
          <p:nvPr>
            <p:ph idx="1"/>
          </p:nvPr>
        </p:nvSpPr>
        <p:spPr/>
        <p:txBody>
          <a:bodyPr/>
          <a:lstStyle/>
          <a:p>
            <a:pPr eaLnBrk="1" hangingPunct="1"/>
            <a:r>
              <a:rPr lang="en-US" altLang="en-US" smtClean="0"/>
              <a:t>Discussion: Scout Law</a:t>
            </a:r>
          </a:p>
          <a:p>
            <a:pPr lvl="1" eaLnBrk="1" hangingPunct="1"/>
            <a:r>
              <a:rPr lang="en-US" altLang="en-US" sz="2000" b="1" smtClean="0"/>
              <a:t>A Leader is... </a:t>
            </a:r>
            <a:r>
              <a:rPr lang="en-US" altLang="en-US" sz="2000" smtClean="0"/>
              <a:t>Trustworthy,</a:t>
            </a:r>
          </a:p>
          <a:p>
            <a:pPr lvl="1" eaLnBrk="1" hangingPunct="1"/>
            <a:r>
              <a:rPr lang="en-US" altLang="en-US" sz="2000" b="1" smtClean="0"/>
              <a:t>A Leader is... </a:t>
            </a:r>
            <a:r>
              <a:rPr lang="en-US" altLang="en-US" sz="2000" smtClean="0"/>
              <a:t>Loyal,</a:t>
            </a:r>
          </a:p>
          <a:p>
            <a:pPr lvl="1" eaLnBrk="1" hangingPunct="1"/>
            <a:r>
              <a:rPr lang="en-US" altLang="en-US" sz="2000" b="1" smtClean="0"/>
              <a:t>A Leader is... </a:t>
            </a:r>
            <a:r>
              <a:rPr lang="en-US" altLang="en-US" sz="2000" smtClean="0"/>
              <a:t>Helpful,</a:t>
            </a:r>
          </a:p>
          <a:p>
            <a:pPr lvl="1" eaLnBrk="1" hangingPunct="1"/>
            <a:r>
              <a:rPr lang="en-US" altLang="en-US" sz="2000" b="1" smtClean="0"/>
              <a:t>A Leader is... </a:t>
            </a:r>
            <a:r>
              <a:rPr lang="en-US" altLang="en-US" sz="2000" smtClean="0"/>
              <a:t>Friendly,</a:t>
            </a:r>
          </a:p>
          <a:p>
            <a:pPr lvl="1" eaLnBrk="1" hangingPunct="1"/>
            <a:r>
              <a:rPr lang="en-US" altLang="en-US" sz="2000" b="1" smtClean="0"/>
              <a:t>A Leader is... </a:t>
            </a:r>
            <a:r>
              <a:rPr lang="en-US" altLang="en-US" sz="2000" smtClean="0"/>
              <a:t>Courteous,</a:t>
            </a:r>
          </a:p>
          <a:p>
            <a:pPr lvl="1" eaLnBrk="1" hangingPunct="1"/>
            <a:r>
              <a:rPr lang="en-US" altLang="en-US" sz="2000" b="1" smtClean="0"/>
              <a:t>A Leader is... </a:t>
            </a:r>
            <a:r>
              <a:rPr lang="en-US" altLang="en-US" sz="2000" smtClean="0"/>
              <a:t>Kind,</a:t>
            </a:r>
          </a:p>
          <a:p>
            <a:pPr lvl="1" eaLnBrk="1" hangingPunct="1"/>
            <a:r>
              <a:rPr lang="en-US" altLang="en-US" sz="2000" b="1" smtClean="0"/>
              <a:t>A Leader is... </a:t>
            </a:r>
            <a:r>
              <a:rPr lang="en-US" altLang="en-US" sz="2000" smtClean="0"/>
              <a:t>Obedient,</a:t>
            </a:r>
          </a:p>
          <a:p>
            <a:pPr lvl="1" eaLnBrk="1" hangingPunct="1"/>
            <a:r>
              <a:rPr lang="en-US" altLang="en-US" sz="2000" b="1" smtClean="0"/>
              <a:t>A Leader is... </a:t>
            </a:r>
            <a:r>
              <a:rPr lang="en-US" altLang="en-US" sz="2000" smtClean="0"/>
              <a:t>Cheerful,</a:t>
            </a:r>
          </a:p>
          <a:p>
            <a:pPr lvl="1" eaLnBrk="1" hangingPunct="1"/>
            <a:r>
              <a:rPr lang="en-US" altLang="en-US" sz="2000" b="1" smtClean="0"/>
              <a:t>A Leader is... </a:t>
            </a:r>
            <a:r>
              <a:rPr lang="en-US" altLang="en-US" sz="2000" smtClean="0"/>
              <a:t>Thrifty,</a:t>
            </a:r>
          </a:p>
          <a:p>
            <a:pPr lvl="1" eaLnBrk="1" hangingPunct="1"/>
            <a:r>
              <a:rPr lang="en-US" altLang="en-US" sz="2000" b="1" smtClean="0"/>
              <a:t>A Leader is... </a:t>
            </a:r>
            <a:r>
              <a:rPr lang="en-US" altLang="en-US" sz="2000" smtClean="0"/>
              <a:t>Brave,</a:t>
            </a:r>
          </a:p>
          <a:p>
            <a:pPr lvl="1" eaLnBrk="1" hangingPunct="1"/>
            <a:r>
              <a:rPr lang="en-US" altLang="en-US" sz="2000" b="1" smtClean="0"/>
              <a:t>A Leader is... </a:t>
            </a:r>
            <a:r>
              <a:rPr lang="en-US" altLang="en-US" sz="2000" smtClean="0"/>
              <a:t>Clean,</a:t>
            </a:r>
          </a:p>
          <a:p>
            <a:pPr lvl="1" eaLnBrk="1" hangingPunct="1"/>
            <a:r>
              <a:rPr lang="en-US" altLang="en-US" sz="2000" b="1" smtClean="0"/>
              <a:t>A Leader is... </a:t>
            </a:r>
            <a:r>
              <a:rPr lang="en-US" altLang="en-US" sz="2000" smtClean="0"/>
              <a:t>and Reverent.</a:t>
            </a:r>
            <a:endParaRPr lang="en-US" altLang="en-US"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Leadership Ethics and Values</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Did you know you’ve been playing the </a:t>
            </a:r>
            <a:r>
              <a:rPr lang="en-US" i="1" dirty="0" smtClean="0">
                <a:solidFill>
                  <a:schemeClr val="accent2">
                    <a:lumMod val="75000"/>
                  </a:schemeClr>
                </a:solidFill>
              </a:rPr>
              <a:t>Integrity Game</a:t>
            </a:r>
            <a:r>
              <a:rPr lang="en-US" dirty="0" smtClean="0"/>
              <a:t>? </a:t>
            </a:r>
          </a:p>
          <a:p>
            <a:pPr lvl="1" eaLnBrk="1" hangingPunct="1">
              <a:defRPr/>
            </a:pPr>
            <a:r>
              <a:rPr lang="en-US" dirty="0" smtClean="0"/>
              <a:t>Leader comments…</a:t>
            </a:r>
          </a:p>
          <a:p>
            <a:pPr lvl="1"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Leadership Ethics and Values</a:t>
            </a:r>
          </a:p>
        </p:txBody>
      </p:sp>
      <p:sp>
        <p:nvSpPr>
          <p:cNvPr id="64515" name="Content Placeholder 2"/>
          <p:cNvSpPr>
            <a:spLocks noGrp="1"/>
          </p:cNvSpPr>
          <p:nvPr>
            <p:ph idx="1"/>
          </p:nvPr>
        </p:nvSpPr>
        <p:spPr/>
        <p:txBody>
          <a:bodyPr/>
          <a:lstStyle/>
          <a:p>
            <a:pPr eaLnBrk="1" hangingPunct="1"/>
            <a:r>
              <a:rPr lang="en-US" altLang="en-US" smtClean="0"/>
              <a:t>The Servant Leader</a:t>
            </a:r>
          </a:p>
          <a:p>
            <a:pPr lvl="1" eaLnBrk="1" hangingPunct="1"/>
            <a:r>
              <a:rPr lang="en-US" altLang="en-US" smtClean="0"/>
              <a:t>Relationship between a leader and the team?</a:t>
            </a:r>
          </a:p>
          <a:p>
            <a:pPr lvl="1" eaLnBrk="1" hangingPunct="1"/>
            <a:r>
              <a:rPr lang="en-US" altLang="en-US" smtClean="0"/>
              <a:t>The role of a leader</a:t>
            </a:r>
          </a:p>
          <a:p>
            <a:pPr lvl="1" eaLnBrk="1" hangingPunct="1"/>
            <a:r>
              <a:rPr lang="en-US" altLang="en-US" smtClean="0"/>
              <a:t>Recognizing responsibilities</a:t>
            </a:r>
          </a:p>
          <a:p>
            <a:pPr lvl="1" eaLnBrk="1" hangingPunct="1"/>
            <a:r>
              <a:rPr lang="en-US" altLang="en-US" smtClean="0"/>
              <a:t>A leader enables the success of the team</a:t>
            </a:r>
          </a:p>
          <a:p>
            <a:pPr lvl="1" eaLnBrk="1" hangingPunct="1"/>
            <a:r>
              <a:rPr lang="en-US" altLang="en-US" smtClean="0"/>
              <a:t>Good and bad examples of leadership</a:t>
            </a:r>
          </a:p>
          <a:p>
            <a:pPr lvl="1" eaLnBrk="1" hangingPunct="1"/>
            <a:r>
              <a:rPr lang="en-US" altLang="en-US" smtClean="0"/>
              <a:t>Be tuned in to the needs and communications </a:t>
            </a:r>
            <a:br>
              <a:rPr lang="en-US" altLang="en-US" smtClean="0"/>
            </a:br>
            <a:r>
              <a:rPr lang="en-US" altLang="en-US" smtClean="0"/>
              <a:t>of the team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Introduction to the Course</a:t>
            </a:r>
          </a:p>
        </p:txBody>
      </p:sp>
      <p:sp>
        <p:nvSpPr>
          <p:cNvPr id="8195" name="Content Placeholder 2"/>
          <p:cNvSpPr>
            <a:spLocks noGrp="1"/>
          </p:cNvSpPr>
          <p:nvPr>
            <p:ph idx="1"/>
          </p:nvPr>
        </p:nvSpPr>
        <p:spPr/>
        <p:txBody>
          <a:bodyPr/>
          <a:lstStyle/>
          <a:p>
            <a:pPr eaLnBrk="1" hangingPunct="1"/>
            <a:r>
              <a:rPr lang="en-US" altLang="en-US" smtClean="0"/>
              <a:t>The purpose of this course</a:t>
            </a:r>
          </a:p>
          <a:p>
            <a:pPr eaLnBrk="1" hangingPunct="1"/>
            <a:r>
              <a:rPr lang="en-US" altLang="en-US" smtClean="0"/>
              <a:t>Where ILST fits into Scouting’s Youth Training Continuum</a:t>
            </a:r>
          </a:p>
          <a:p>
            <a:pPr lvl="1" eaLnBrk="1" hangingPunct="1"/>
            <a:r>
              <a:rPr lang="en-US" altLang="en-US" smtClean="0"/>
              <a:t>ILST to NYLT to NAYLE</a:t>
            </a:r>
            <a:br>
              <a:rPr lang="en-US" altLang="en-US" smtClean="0"/>
            </a:br>
            <a:endParaRPr lang="en-US" altLang="en-US" smtClean="0"/>
          </a:p>
          <a:p>
            <a:pPr eaLnBrk="1" hangingPunct="1"/>
            <a:r>
              <a:rPr lang="en-US" altLang="en-US" smtClean="0"/>
              <a:t>Course logistics</a:t>
            </a:r>
          </a:p>
          <a:p>
            <a:pPr lvl="1" eaLnBrk="1" hangingPunct="1"/>
            <a:r>
              <a:rPr lang="en-US" altLang="en-US" smtClean="0"/>
              <a:t>Food</a:t>
            </a:r>
          </a:p>
          <a:p>
            <a:pPr lvl="1" eaLnBrk="1" hangingPunct="1"/>
            <a:r>
              <a:rPr lang="en-US" altLang="en-US" smtClean="0"/>
              <a:t>Restrooms</a:t>
            </a:r>
          </a:p>
          <a:p>
            <a:pPr lvl="1" eaLnBrk="1" hangingPunct="1"/>
            <a:r>
              <a:rPr lang="en-US" altLang="en-US" smtClean="0"/>
              <a:t>Breaks</a:t>
            </a:r>
          </a:p>
          <a:p>
            <a:pPr lvl="1" eaLnBrk="1" hangingPunct="1"/>
            <a:r>
              <a:rPr lang="en-US" altLang="en-US" smtClean="0"/>
              <a:t>Phone calls and cell phone/texting etiquette</a:t>
            </a:r>
          </a:p>
          <a:p>
            <a:pPr lvl="1" eaLnBrk="1" hangingPunct="1"/>
            <a:r>
              <a:rPr lang="en-US" altLang="en-US" smtClean="0"/>
              <a:t>Personal etiquette</a:t>
            </a:r>
          </a:p>
        </p:txBody>
      </p:sp>
      <p:grpSp>
        <p:nvGrpSpPr>
          <p:cNvPr id="8196" name="Group 3"/>
          <p:cNvGrpSpPr>
            <a:grpSpLocks/>
          </p:cNvGrpSpPr>
          <p:nvPr/>
        </p:nvGrpSpPr>
        <p:grpSpPr bwMode="auto">
          <a:xfrm>
            <a:off x="4876800" y="3581400"/>
            <a:ext cx="3567113" cy="852488"/>
            <a:chOff x="1066800" y="1447800"/>
            <a:chExt cx="7010400" cy="1676400"/>
          </a:xfrm>
        </p:grpSpPr>
        <p:sp>
          <p:nvSpPr>
            <p:cNvPr id="5" name="Oval 4"/>
            <p:cNvSpPr/>
            <p:nvPr/>
          </p:nvSpPr>
          <p:spPr>
            <a:xfrm>
              <a:off x="1066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t>ILST</a:t>
              </a:r>
            </a:p>
          </p:txBody>
        </p:sp>
        <p:sp>
          <p:nvSpPr>
            <p:cNvPr id="6" name="Right Arrow 5"/>
            <p:cNvSpPr/>
            <p:nvPr/>
          </p:nvSpPr>
          <p:spPr>
            <a:xfrm>
              <a:off x="2820180" y="1906704"/>
              <a:ext cx="836131" cy="683670"/>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7" name="Oval 6"/>
            <p:cNvSpPr/>
            <p:nvPr/>
          </p:nvSpPr>
          <p:spPr>
            <a:xfrm>
              <a:off x="3733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lIns="36576" rIns="36576" anchor="ctr"/>
            <a:lstStyle/>
            <a:p>
              <a:pPr algn="ctr">
                <a:defRPr/>
              </a:pPr>
              <a:r>
                <a:rPr lang="en-US" sz="1200" b="1" dirty="0"/>
                <a:t>NYLT</a:t>
              </a:r>
              <a:endParaRPr lang="en-US" sz="1200" dirty="0"/>
            </a:p>
          </p:txBody>
        </p:sp>
        <p:sp>
          <p:nvSpPr>
            <p:cNvPr id="8" name="Right Arrow 7"/>
            <p:cNvSpPr/>
            <p:nvPr/>
          </p:nvSpPr>
          <p:spPr>
            <a:xfrm>
              <a:off x="5487689" y="1906704"/>
              <a:ext cx="836131" cy="683670"/>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9" name="Oval 8"/>
            <p:cNvSpPr/>
            <p:nvPr/>
          </p:nvSpPr>
          <p:spPr>
            <a:xfrm>
              <a:off x="6400800" y="1447800"/>
              <a:ext cx="1676400" cy="1676400"/>
            </a:xfrm>
            <a:prstGeom prst="ellipse">
              <a:avLst/>
            </a:prstGeom>
            <a:scene3d>
              <a:camera prst="orthographicFront">
                <a:rot lat="20731343" lon="21269753" rev="0"/>
              </a:camera>
              <a:lightRig rig="threePt" dir="t"/>
            </a:scene3d>
            <a:sp3d extrusionH="133350" prstMaterial="dkEdge">
              <a:bevelT/>
            </a:sp3d>
          </p:spPr>
          <p:style>
            <a:lnRef idx="1">
              <a:schemeClr val="accent2"/>
            </a:lnRef>
            <a:fillRef idx="2">
              <a:schemeClr val="accent2"/>
            </a:fillRef>
            <a:effectRef idx="1">
              <a:schemeClr val="accent2"/>
            </a:effectRef>
            <a:fontRef idx="minor">
              <a:schemeClr val="dk1"/>
            </a:fontRef>
          </p:style>
          <p:txBody>
            <a:bodyPr lIns="27432" rIns="27432" anchor="ctr"/>
            <a:lstStyle/>
            <a:p>
              <a:pPr algn="ctr">
                <a:defRPr/>
              </a:pPr>
              <a:r>
                <a:rPr lang="en-US" sz="1200" b="1" dirty="0"/>
                <a:t>NAYLE</a:t>
              </a:r>
            </a:p>
          </p:txBody>
        </p:sp>
      </p:gr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Leadership Ethics and Values</a:t>
            </a:r>
          </a:p>
        </p:txBody>
      </p:sp>
      <p:sp>
        <p:nvSpPr>
          <p:cNvPr id="65539" name="Content Placeholder 2"/>
          <p:cNvSpPr>
            <a:spLocks noGrp="1"/>
          </p:cNvSpPr>
          <p:nvPr>
            <p:ph idx="1"/>
          </p:nvPr>
        </p:nvSpPr>
        <p:spPr/>
        <p:txBody>
          <a:bodyPr/>
          <a:lstStyle/>
          <a:p>
            <a:pPr eaLnBrk="1" hangingPunct="1"/>
            <a:r>
              <a:rPr lang="en-US" altLang="en-US" smtClean="0"/>
              <a:t>Servant Leaders:</a:t>
            </a:r>
          </a:p>
          <a:p>
            <a:pPr lvl="1" eaLnBrk="1" hangingPunct="1"/>
            <a:r>
              <a:rPr lang="en-US" altLang="en-US" b="1" smtClean="0"/>
              <a:t>Need to listen </a:t>
            </a:r>
            <a:r>
              <a:rPr lang="en-US" altLang="en-US" smtClean="0"/>
              <a:t>and know when the time for discussion is over.</a:t>
            </a:r>
          </a:p>
          <a:p>
            <a:pPr lvl="1" eaLnBrk="1" hangingPunct="1"/>
            <a:r>
              <a:rPr lang="en-US" altLang="en-US" b="1" smtClean="0"/>
              <a:t>Achieve consensus </a:t>
            </a:r>
            <a:r>
              <a:rPr lang="en-US" altLang="en-US" smtClean="0"/>
              <a:t>and know when to preserve things that are good without foundering in a constant storm of question and reinvention.</a:t>
            </a:r>
          </a:p>
          <a:p>
            <a:pPr lvl="1" eaLnBrk="1" hangingPunct="1"/>
            <a:r>
              <a:rPr lang="en-US" altLang="en-US" b="1" smtClean="0"/>
              <a:t>Set/maintain standards </a:t>
            </a:r>
            <a:r>
              <a:rPr lang="en-US" altLang="en-US" smtClean="0"/>
              <a:t>and know when to reject what does not maintain those standards or the team vision.</a:t>
            </a:r>
          </a:p>
          <a:p>
            <a:pPr lvl="1" eaLnBrk="1" hangingPunct="1"/>
            <a:r>
              <a:rPr lang="en-US" altLang="en-US" b="1" smtClean="0"/>
              <a:t>Serve their customers </a:t>
            </a:r>
            <a:r>
              <a:rPr lang="en-US" altLang="en-US" smtClean="0"/>
              <a:t>and know how to make a difference with the team.</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Vision</a:t>
            </a:r>
          </a:p>
        </p:txBody>
      </p:sp>
      <p:sp>
        <p:nvSpPr>
          <p:cNvPr id="3" name="Content Placeholder 2"/>
          <p:cNvSpPr>
            <a:spLocks noGrp="1"/>
          </p:cNvSpPr>
          <p:nvPr>
            <p:ph idx="1"/>
          </p:nvPr>
        </p:nvSpPr>
        <p:spPr/>
        <p:txBody>
          <a:bodyPr/>
          <a:lstStyle/>
          <a:p>
            <a:pPr eaLnBrk="1" hangingPunct="1"/>
            <a:r>
              <a:rPr lang="en-US" altLang="en-US" smtClean="0"/>
              <a:t>Discussion:  </a:t>
            </a:r>
            <a:r>
              <a:rPr lang="en-US" altLang="en-US" i="1" smtClean="0">
                <a:solidFill>
                  <a:srgbClr val="404040"/>
                </a:solidFill>
              </a:rPr>
              <a:t>What is YOUR Vision of Success for Troop 203?</a:t>
            </a:r>
          </a:p>
          <a:p>
            <a:pPr lvl="1" eaLnBrk="1" hangingPunct="1"/>
            <a:r>
              <a:rPr lang="en-US" altLang="en-US" smtClean="0"/>
              <a:t>How will we use our leadership skills to reach this success?</a:t>
            </a:r>
          </a:p>
          <a:p>
            <a:pPr lvl="1" eaLnBrk="1" hangingPunct="1"/>
            <a:r>
              <a:rPr lang="en-US" altLang="en-US" smtClean="0"/>
              <a:t>How can we support our new Scout leaders achieve their goals and be successful?</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t>Wrap-Up to the Course</a:t>
            </a:r>
          </a:p>
        </p:txBody>
      </p:sp>
      <p:sp>
        <p:nvSpPr>
          <p:cNvPr id="3" name="Content Placeholder 2"/>
          <p:cNvSpPr>
            <a:spLocks noGrp="1"/>
          </p:cNvSpPr>
          <p:nvPr>
            <p:ph idx="1"/>
          </p:nvPr>
        </p:nvSpPr>
        <p:spPr/>
        <p:txBody>
          <a:bodyPr/>
          <a:lstStyle/>
          <a:p>
            <a:pPr eaLnBrk="1" hangingPunct="1">
              <a:buFont typeface="Arial" charset="0"/>
              <a:buChar char="►"/>
              <a:defRPr/>
            </a:pPr>
            <a:r>
              <a:rPr lang="en-US" dirty="0" smtClean="0"/>
              <a:t>Thanks for attending!</a:t>
            </a:r>
          </a:p>
          <a:p>
            <a:pPr eaLnBrk="1" hangingPunct="1">
              <a:buFont typeface="Arial" charset="0"/>
              <a:buChar char="►"/>
              <a:defRPr/>
            </a:pPr>
            <a:r>
              <a:rPr lang="en-US" dirty="0" smtClean="0"/>
              <a:t>Bring this new enthusiasm and training to your roles and your patrols</a:t>
            </a:r>
          </a:p>
          <a:p>
            <a:pPr eaLnBrk="1" hangingPunct="1">
              <a:buFont typeface="Arial" charset="0"/>
              <a:buChar char="►"/>
              <a:defRPr/>
            </a:pPr>
            <a:r>
              <a:rPr lang="en-US" dirty="0" smtClean="0"/>
              <a:t>Use the other leaders around you </a:t>
            </a:r>
          </a:p>
          <a:p>
            <a:pPr eaLnBrk="1" hangingPunct="1">
              <a:buFont typeface="Arial" charset="0"/>
              <a:buChar char="►"/>
              <a:defRPr/>
            </a:pPr>
            <a:endParaRPr lang="en-US" dirty="0"/>
          </a:p>
          <a:p>
            <a:pPr eaLnBrk="1" hangingPunct="1">
              <a:buFont typeface="Arial" charset="0"/>
              <a:buChar char="►"/>
              <a:defRPr/>
            </a:pPr>
            <a:r>
              <a:rPr lang="en-US" i="1" dirty="0" smtClean="0">
                <a:solidFill>
                  <a:schemeClr val="accent2">
                    <a:lumMod val="75000"/>
                  </a:schemeClr>
                </a:solidFill>
              </a:rPr>
              <a:t>Make a difference!</a:t>
            </a:r>
            <a:endParaRPr lang="en-US" i="1"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52400" y="6489700"/>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515DED-6C62-4B06-AC34-A9DB67704EBC}" type="slidenum">
              <a:rPr lang="en-US" altLang="en-US" sz="800">
                <a:solidFill>
                  <a:schemeClr val="bg2"/>
                </a:solidFill>
                <a:latin typeface="Arial Narrow" panose="020B0606020202030204" pitchFamily="34" charset="0"/>
              </a:rPr>
              <a:pPr eaLnBrk="1" hangingPunct="1"/>
              <a:t>63</a:t>
            </a:fld>
            <a:endParaRPr lang="en-US" altLang="en-US" sz="800">
              <a:solidFill>
                <a:schemeClr val="bg2"/>
              </a:solidFill>
              <a:latin typeface="Arial Narrow" panose="020B0606020202030204" pitchFamily="34" charset="0"/>
            </a:endParaRPr>
          </a:p>
        </p:txBody>
      </p:sp>
      <p:sp>
        <p:nvSpPr>
          <p:cNvPr id="68611" name="Rectangle 12"/>
          <p:cNvSpPr>
            <a:spLocks noChangeArrowheads="1"/>
          </p:cNvSpPr>
          <p:nvPr/>
        </p:nvSpPr>
        <p:spPr bwMode="gray">
          <a:xfrm>
            <a:off x="539750" y="1989138"/>
            <a:ext cx="66246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5000"/>
              </a:lnSpc>
            </a:pPr>
            <a:r>
              <a:rPr lang="en-US" altLang="en-US" sz="6000" b="1">
                <a:solidFill>
                  <a:srgbClr val="1C1C1C"/>
                </a:solidFill>
              </a:rPr>
              <a:t>QUESTIONS?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Introduction to Vision</a:t>
            </a:r>
          </a:p>
        </p:txBody>
      </p:sp>
      <p:sp>
        <p:nvSpPr>
          <p:cNvPr id="9219" name="Content Placeholder 2"/>
          <p:cNvSpPr>
            <a:spLocks noGrp="1"/>
          </p:cNvSpPr>
          <p:nvPr>
            <p:ph idx="1"/>
          </p:nvPr>
        </p:nvSpPr>
        <p:spPr/>
        <p:txBody>
          <a:bodyPr/>
          <a:lstStyle/>
          <a:p>
            <a:pPr eaLnBrk="1" hangingPunct="1"/>
            <a:r>
              <a:rPr lang="en-US" altLang="en-US" smtClean="0"/>
              <a:t>Critical to success in any role or project</a:t>
            </a:r>
          </a:p>
          <a:p>
            <a:pPr eaLnBrk="1" hangingPunct="1"/>
            <a:r>
              <a:rPr lang="en-US" altLang="en-US" smtClean="0"/>
              <a:t>Developed and shared by all members</a:t>
            </a:r>
          </a:p>
          <a:p>
            <a:pPr eaLnBrk="1" hangingPunct="1"/>
            <a:r>
              <a:rPr lang="en-US" altLang="en-US" smtClean="0"/>
              <a:t>Share and discuss the vision of the Senior Patrol Leader (SPL) and Scoutmaster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idx="4294967295"/>
          </p:nvPr>
        </p:nvSpPr>
        <p:spPr>
          <a:xfrm>
            <a:off x="755650" y="274638"/>
            <a:ext cx="8235950" cy="563562"/>
          </a:xfrm>
        </p:spPr>
        <p:txBody>
          <a:bodyPr/>
          <a:lstStyle/>
          <a:p>
            <a:pPr eaLnBrk="1" hangingPunct="1"/>
            <a:r>
              <a:rPr lang="en-US" altLang="en-US" smtClean="0"/>
              <a:t>Scoutmaster Vision of Success</a:t>
            </a:r>
          </a:p>
        </p:txBody>
      </p:sp>
      <p:sp>
        <p:nvSpPr>
          <p:cNvPr id="148483" name="Content Placeholder 2"/>
          <p:cNvSpPr>
            <a:spLocks noGrp="1"/>
          </p:cNvSpPr>
          <p:nvPr>
            <p:ph idx="4294967295"/>
          </p:nvPr>
        </p:nvSpPr>
        <p:spPr>
          <a:xfrm>
            <a:off x="457200" y="914400"/>
            <a:ext cx="8229600" cy="4608513"/>
          </a:xfrm>
        </p:spPr>
        <p:txBody>
          <a:bodyPr/>
          <a:lstStyle/>
          <a:p>
            <a:pPr eaLnBrk="1" hangingPunct="1">
              <a:buFont typeface="Arial" panose="020B0604020202020204" pitchFamily="34" charset="0"/>
              <a:buNone/>
            </a:pPr>
            <a:r>
              <a:rPr lang="en-US" altLang="en-US" sz="1200" dirty="0" smtClean="0"/>
              <a:t>Leadership</a:t>
            </a:r>
          </a:p>
          <a:p>
            <a:pPr eaLnBrk="1" hangingPunct="1"/>
            <a:r>
              <a:rPr lang="en-US" altLang="en-US" sz="1200" dirty="0" smtClean="0"/>
              <a:t>The Troop will be a strong “Boy led/Adult Guided” Troop using the Patrol method, with patrols and scouts that work together to provide opportunities for fun, advancement and outdoor adventure, guided by the principles of the Scout Oath and Law.</a:t>
            </a:r>
          </a:p>
          <a:p>
            <a:pPr eaLnBrk="1" hangingPunct="1"/>
            <a:r>
              <a:rPr lang="en-US" altLang="en-US" sz="1200" dirty="0" smtClean="0"/>
              <a:t>The Senior Patrol Leader will efficiently and effectively run fun and informative troop meetings, with an emphasis on meeting the objectives planned by the PLC.</a:t>
            </a:r>
          </a:p>
          <a:p>
            <a:pPr eaLnBrk="1" hangingPunct="1"/>
            <a:r>
              <a:rPr lang="en-US" altLang="en-US" sz="1200" dirty="0" smtClean="0"/>
              <a:t>Under the direction of the Assistant Senior Patrol leader, all other boy leaders within the troop (quartermaster, historian, chaplain’s aide, scribe, librarian, OA Rep and historian) will work to achieve personal position goals that they set to help the troop succeed.</a:t>
            </a:r>
          </a:p>
          <a:p>
            <a:pPr eaLnBrk="1" hangingPunct="1"/>
            <a:r>
              <a:rPr lang="en-US" altLang="en-US" sz="1200" dirty="0" smtClean="0"/>
              <a:t>The PLC, under direction of the SPL, will plan meetings and activities to make advancement opportunities available to the boys for opportunity for new scouts to earn the First Class rank within 18 months .</a:t>
            </a:r>
          </a:p>
          <a:p>
            <a:pPr eaLnBrk="1" hangingPunct="1"/>
            <a:r>
              <a:rPr lang="en-US" altLang="en-US" sz="1200" dirty="0" smtClean="0"/>
              <a:t>ILST training will be provided to all scouts with leadership roles, reinforced by guidance and mentoring by adult leaders in the Troop.  SPL, ASPL and upcoming scout leaders will participate in NYLT to further improve leadership skills.</a:t>
            </a:r>
          </a:p>
          <a:p>
            <a:pPr eaLnBrk="1" hangingPunct="1"/>
            <a:r>
              <a:rPr lang="en-US" altLang="en-US" sz="1200" dirty="0" smtClean="0"/>
              <a:t>The Scoutmaster will set aside time specifically for the coaching and mentoring of the SPL and other troop and patrol leaders.</a:t>
            </a:r>
          </a:p>
          <a:p>
            <a:pPr eaLnBrk="1" hangingPunct="1">
              <a:buFont typeface="Arial" panose="020B0604020202020204" pitchFamily="34" charset="0"/>
              <a:buNone/>
            </a:pPr>
            <a:r>
              <a:rPr lang="en-US" altLang="en-US" sz="1200" dirty="0" smtClean="0"/>
              <a:t>Service</a:t>
            </a:r>
          </a:p>
          <a:p>
            <a:pPr eaLnBrk="1" hangingPunct="1"/>
            <a:r>
              <a:rPr lang="en-US" altLang="en-US" sz="1200" dirty="0" smtClean="0"/>
              <a:t>The Troop will expand it’s efforts for community service and events, looking for opportunities beyond our Charter Organization, and encouraging service in OA.</a:t>
            </a:r>
          </a:p>
          <a:p>
            <a:pPr eaLnBrk="1" hangingPunct="1">
              <a:buFont typeface="Arial" panose="020B0604020202020204" pitchFamily="34" charset="0"/>
              <a:buNone/>
            </a:pPr>
            <a:r>
              <a:rPr lang="en-US" altLang="en-US" sz="1200" dirty="0" smtClean="0"/>
              <a:t>Scout Skills</a:t>
            </a:r>
          </a:p>
          <a:p>
            <a:pPr eaLnBrk="1" hangingPunct="1"/>
            <a:r>
              <a:rPr lang="en-US" altLang="en-US" sz="1200" dirty="0" smtClean="0"/>
              <a:t>The Troop will continue instruction of basic scout skills and look for challenges and opportunities to learn other skills or advanced skills as part of outdoor adventure and advancement that have not been done before (pioneering, geocaching, backpacking, </a:t>
            </a:r>
            <a:r>
              <a:rPr lang="en-US" altLang="en-US" sz="1200" dirty="0" err="1" smtClean="0"/>
              <a:t>rockclimbing</a:t>
            </a:r>
            <a:r>
              <a:rPr lang="en-US" altLang="en-US" sz="1200" dirty="0" smtClean="0"/>
              <a:t>, </a:t>
            </a:r>
            <a:r>
              <a:rPr lang="en-US" altLang="en-US" sz="1200" dirty="0" err="1" smtClean="0"/>
              <a:t>etc</a:t>
            </a:r>
            <a:r>
              <a:rPr lang="en-US" altLang="en-US" sz="1200" dirty="0" smtClean="0"/>
              <a:t>).</a:t>
            </a:r>
          </a:p>
          <a:p>
            <a:pPr eaLnBrk="1" hangingPunct="1"/>
            <a:r>
              <a:rPr lang="en-US" altLang="en-US" sz="1200" dirty="0" smtClean="0"/>
              <a:t>Troop meetings will include skill instruction guided by scouts or adults upon request, and related activities (games, competitions, challenges).</a:t>
            </a:r>
          </a:p>
          <a:p>
            <a:pPr eaLnBrk="1" hangingPunct="1"/>
            <a:endParaRPr lang="en-US" altLang="en-US" sz="12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Troop Organization</a:t>
            </a:r>
          </a:p>
        </p:txBody>
      </p:sp>
      <p:sp>
        <p:nvSpPr>
          <p:cNvPr id="10243" name="Content Placeholder 2"/>
          <p:cNvSpPr>
            <a:spLocks noGrp="1"/>
          </p:cNvSpPr>
          <p:nvPr>
            <p:ph idx="1"/>
          </p:nvPr>
        </p:nvSpPr>
        <p:spPr/>
        <p:txBody>
          <a:bodyPr/>
          <a:lstStyle/>
          <a:p>
            <a:pPr eaLnBrk="1" hangingPunct="1"/>
            <a:r>
              <a:rPr lang="en-US" altLang="en-US" smtClean="0"/>
              <a:t>Organization (chart)</a:t>
            </a:r>
            <a:endParaRPr lang="en-US" altLang="en-US" b="0" i="1" smtClean="0">
              <a:solidFill>
                <a:srgbClr val="C00000"/>
              </a:solidFill>
            </a:endParaRPr>
          </a:p>
          <a:p>
            <a:pPr eaLnBrk="1" hangingPunct="1"/>
            <a:r>
              <a:rPr lang="en-US" altLang="en-US" smtClean="0"/>
              <a:t>Note youth alignment to adult positions</a:t>
            </a:r>
          </a:p>
          <a:p>
            <a:pPr eaLnBrk="1" hangingPunct="1"/>
            <a:r>
              <a:rPr lang="en-US" altLang="en-US" smtClean="0"/>
              <a:t>Note the youth positions have responsibilities to one another</a:t>
            </a:r>
          </a:p>
          <a:p>
            <a:pPr eaLnBrk="1" hangingPunct="1"/>
            <a:r>
              <a:rPr lang="en-US" altLang="en-US" smtClean="0"/>
              <a:t>Youth positions are both elected and appointed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JRooney - Scout Training Template">
  <a:themeElements>
    <a:clrScheme name="BSA Train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SA Train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SA Train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 Train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 Train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 Train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 Train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 Train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 Training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 Train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 Train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 Train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 Train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 Train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JRooney - Scout Training Template</Template>
  <TotalTime>3211</TotalTime>
  <Words>4351</Words>
  <Application>Microsoft Office PowerPoint</Application>
  <PresentationFormat>On-screen Show (4:3)</PresentationFormat>
  <Paragraphs>557</Paragraphs>
  <Slides>63</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Arial Narrow</vt:lpstr>
      <vt:lpstr>Times New Roman</vt:lpstr>
      <vt:lpstr>Wingdings</vt:lpstr>
      <vt:lpstr>JRooney - Scout Training Template</vt:lpstr>
      <vt:lpstr>Introduction to Leadership Skills for Troops</vt:lpstr>
      <vt:lpstr>Today’s Agenda</vt:lpstr>
      <vt:lpstr>Introduction to this Course</vt:lpstr>
      <vt:lpstr>Youth Training Continuum</vt:lpstr>
      <vt:lpstr>Module One – Unit Organization</vt:lpstr>
      <vt:lpstr>Introduction to the Course</vt:lpstr>
      <vt:lpstr>Introduction to Vision</vt:lpstr>
      <vt:lpstr>Scoutmaster Vision of Success</vt:lpstr>
      <vt:lpstr>Troop Organization</vt:lpstr>
      <vt:lpstr>Troop 203 Organization - 2016</vt:lpstr>
      <vt:lpstr>Scout Positions</vt:lpstr>
      <vt:lpstr>Senior Patrol Leader</vt:lpstr>
      <vt:lpstr>Assistant Senior Patrol Leader</vt:lpstr>
      <vt:lpstr>Patrol Leader</vt:lpstr>
      <vt:lpstr>Assistant Patrol Leader</vt:lpstr>
      <vt:lpstr>Troop Guide</vt:lpstr>
      <vt:lpstr>Historian</vt:lpstr>
      <vt:lpstr>Order of the Arrow Troop  Representative</vt:lpstr>
      <vt:lpstr>Librarian</vt:lpstr>
      <vt:lpstr>Quartermaster</vt:lpstr>
      <vt:lpstr>Scribe</vt:lpstr>
      <vt:lpstr>Instructor</vt:lpstr>
      <vt:lpstr>Chaplain’s Aide</vt:lpstr>
      <vt:lpstr>Junior Assistant Scoutmaster</vt:lpstr>
      <vt:lpstr>Adult Troop Positions</vt:lpstr>
      <vt:lpstr>Scoutmaster</vt:lpstr>
      <vt:lpstr>Assistant Scoutmasters</vt:lpstr>
      <vt:lpstr>Committee Chair</vt:lpstr>
      <vt:lpstr>Committee Member</vt:lpstr>
      <vt:lpstr>Chartered Organization  Representative</vt:lpstr>
      <vt:lpstr>Roles &amp; Responsibilities - Breakout</vt:lpstr>
      <vt:lpstr>The Scout-Led Troop</vt:lpstr>
      <vt:lpstr>The Scout-Led Troop</vt:lpstr>
      <vt:lpstr>The Scout-Led Troop</vt:lpstr>
      <vt:lpstr>Introduction to Servant Leadership</vt:lpstr>
      <vt:lpstr>Break!</vt:lpstr>
      <vt:lpstr>Module Two– Tools of the Trade</vt:lpstr>
      <vt:lpstr>Introduction to the Tools of the Trade</vt:lpstr>
      <vt:lpstr>Communications</vt:lpstr>
      <vt:lpstr>Key Listening Tips:</vt:lpstr>
      <vt:lpstr>Effective Messages</vt:lpstr>
      <vt:lpstr>Effective Messages - Tips</vt:lpstr>
      <vt:lpstr>Planning</vt:lpstr>
      <vt:lpstr>Planning</vt:lpstr>
      <vt:lpstr>Planning (exercise)</vt:lpstr>
      <vt:lpstr>Teaching EDGE</vt:lpstr>
      <vt:lpstr>The Four-Step EDGE Process</vt:lpstr>
      <vt:lpstr>Tools of the Trade (Wrap-up)</vt:lpstr>
      <vt:lpstr>Break!</vt:lpstr>
      <vt:lpstr>Module Three – Leadership &amp; Teamwork</vt:lpstr>
      <vt:lpstr>Introduction to Leadership and Teamwork Session</vt:lpstr>
      <vt:lpstr>Stages of Team Development</vt:lpstr>
      <vt:lpstr>Where the Group Is</vt:lpstr>
      <vt:lpstr>Inclusion</vt:lpstr>
      <vt:lpstr>Inclusion (Rocks)</vt:lpstr>
      <vt:lpstr>Leadership Ethics and Values</vt:lpstr>
      <vt:lpstr>Leadership Ethics and Values</vt:lpstr>
      <vt:lpstr>Leadership Ethics and Values</vt:lpstr>
      <vt:lpstr>Leadership Ethics and Values</vt:lpstr>
      <vt:lpstr>Leadership Ethics and Values</vt:lpstr>
      <vt:lpstr>Vision</vt:lpstr>
      <vt:lpstr>Wrap-Up to the Course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Leadership Skills for Troops</dc:title>
  <dc:creator>Jim Rooney</dc:creator>
  <cp:lastModifiedBy>RobLisa</cp:lastModifiedBy>
  <cp:revision>60</cp:revision>
  <dcterms:created xsi:type="dcterms:W3CDTF">2011-10-26T22:38:24Z</dcterms:created>
  <dcterms:modified xsi:type="dcterms:W3CDTF">2017-02-18T16:13:44Z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ID">
    <vt:i4>8678</vt:i4>
  </property>
  <property fmtid="{D5CDD505-2E9C-101B-9397-08002B2CF9AE}" pid="3" name="EktContentLanguage">
    <vt:i4>1033</vt:i4>
  </property>
  <property fmtid="{D5CDD505-2E9C-101B-9397-08002B2CF9AE}" pid="4" name="EktFolderId">
    <vt:i4>284</vt:i4>
  </property>
  <property fmtid="{D5CDD505-2E9C-101B-9397-08002B2CF9AE}" pid="5" name="EktQuickLink">
    <vt:lpwstr>javascript:void window.open('/WorkArea/showcontent.aspx?id=8678','showcontent','toolbar=0,location=0,directories=0,status=0,menubar=0,scrollbars=1,resizable=1,width=700,height=600')</vt:lpwstr>
  </property>
  <property fmtid="{D5CDD505-2E9C-101B-9397-08002B2CF9AE}" pid="6" name="EktContentType">
    <vt:i4>101</vt:i4>
  </property>
  <property fmtid="{D5CDD505-2E9C-101B-9397-08002B2CF9AE}" pid="7" name="EktFolderName">
    <vt:lpwstr/>
  </property>
  <property fmtid="{D5CDD505-2E9C-101B-9397-08002B2CF9AE}" pid="8" name="EktCmsPath">
    <vt:lpwstr/>
  </property>
  <property fmtid="{D5CDD505-2E9C-101B-9397-08002B2CF9AE}" pid="9" name="EktExpiryDate">
    <vt:filetime>2010-01-19T07:00:00Z</vt:filetime>
  </property>
  <property fmtid="{D5CDD505-2E9C-101B-9397-08002B2CF9AE}" pid="10" name="EktExpiryType">
    <vt:i4>2</vt:i4>
  </property>
  <property fmtid="{D5CDD505-2E9C-101B-9397-08002B2CF9AE}" pid="11" name="EktDateCreated">
    <vt:filetime>2009-01-19T14:21:09Z</vt:filetime>
  </property>
  <property fmtid="{D5CDD505-2E9C-101B-9397-08002B2CF9AE}" pid="12" name="EktDateModified">
    <vt:filetime>2009-01-19T14:21:10Z</vt:filetime>
  </property>
  <property fmtid="{D5CDD505-2E9C-101B-9397-08002B2CF9AE}" pid="13" name="EktTaxCategory">
    <vt:lpwstr/>
  </property>
  <property fmtid="{D5CDD505-2E9C-101B-9397-08002B2CF9AE}" pid="14" name="EktCmsSize">
    <vt:i4>227328</vt:i4>
  </property>
  <property fmtid="{D5CDD505-2E9C-101B-9397-08002B2CF9AE}" pid="15" name="EktSearchable">
    <vt:i4>1</vt:i4>
  </property>
  <property fmtid="{D5CDD505-2E9C-101B-9397-08002B2CF9AE}" pid="16" name="EktEDescription">
    <vt:lpwstr>&lt;p&gt;TriZetto 2009 Corporate Template Subtitle – Presenter – Date Slide Title Confidential         Copyright   2009 The TriZetto Group, Inc.  * * Confidential         Copyright   2009 The TriZetto Group, Inc.  * Confidential         Copyright   2009 The Tri</vt:lpwstr>
  </property>
</Properties>
</file>